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 id="2147484364" r:id="rId2"/>
    <p:sldMasterId id="2147484379" r:id="rId3"/>
  </p:sldMasterIdLst>
  <p:notesMasterIdLst>
    <p:notesMasterId r:id="rId43"/>
  </p:notesMasterIdLst>
  <p:handoutMasterIdLst>
    <p:handoutMasterId r:id="rId44"/>
  </p:handoutMasterIdLst>
  <p:sldIdLst>
    <p:sldId id="274" r:id="rId4"/>
    <p:sldId id="2134805150" r:id="rId5"/>
    <p:sldId id="2134805193" r:id="rId6"/>
    <p:sldId id="278" r:id="rId7"/>
    <p:sldId id="2134805175" r:id="rId8"/>
    <p:sldId id="2134805181" r:id="rId9"/>
    <p:sldId id="2134805154" r:id="rId10"/>
    <p:sldId id="2134805156" r:id="rId11"/>
    <p:sldId id="2134805146" r:id="rId12"/>
    <p:sldId id="2134805141" r:id="rId13"/>
    <p:sldId id="2134805155" r:id="rId14"/>
    <p:sldId id="2134805145" r:id="rId15"/>
    <p:sldId id="2134805084" r:id="rId16"/>
    <p:sldId id="2134805185" r:id="rId17"/>
    <p:sldId id="2134805186" r:id="rId18"/>
    <p:sldId id="2134805163" r:id="rId19"/>
    <p:sldId id="2134805194" r:id="rId20"/>
    <p:sldId id="2134805162" r:id="rId21"/>
    <p:sldId id="2134805187" r:id="rId22"/>
    <p:sldId id="2134805168" r:id="rId23"/>
    <p:sldId id="2134805183" r:id="rId24"/>
    <p:sldId id="2134805195" r:id="rId25"/>
    <p:sldId id="322" r:id="rId26"/>
    <p:sldId id="2134805135" r:id="rId27"/>
    <p:sldId id="2134805161" r:id="rId28"/>
    <p:sldId id="2134805158" r:id="rId29"/>
    <p:sldId id="264" r:id="rId30"/>
    <p:sldId id="2134805170" r:id="rId31"/>
    <p:sldId id="2842" r:id="rId32"/>
    <p:sldId id="2134805188" r:id="rId33"/>
    <p:sldId id="2134805189" r:id="rId34"/>
    <p:sldId id="2134805190" r:id="rId35"/>
    <p:sldId id="2134805133" r:id="rId36"/>
    <p:sldId id="2134805171" r:id="rId37"/>
    <p:sldId id="2134805172" r:id="rId38"/>
    <p:sldId id="2134805157" r:id="rId39"/>
    <p:sldId id="2134805138" r:id="rId40"/>
    <p:sldId id="417" r:id="rId41"/>
    <p:sldId id="2134805197" r:id="rId42"/>
  </p:sldIdLst>
  <p:sldSz cx="9144000" cy="5143500" type="screen16x9"/>
  <p:notesSz cx="7099300" cy="10234613"/>
  <p:custDataLst>
    <p:tags r:id="rId45"/>
  </p:custDataLst>
  <p:defaultTextStyle>
    <a:defPPr>
      <a:defRPr lang="en-GB"/>
    </a:defPPr>
    <a:lvl1pPr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1pPr>
    <a:lvl2pPr marL="355600" indent="101600"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2pPr>
    <a:lvl3pPr marL="712788" indent="2016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3pPr>
    <a:lvl4pPr marL="1068388" indent="3032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4pPr>
    <a:lvl5pPr marL="1425575" indent="403225"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5pPr>
    <a:lvl6pPr marL="22860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6pPr>
    <a:lvl7pPr marL="27432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7pPr>
    <a:lvl8pPr marL="32004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8pPr>
    <a:lvl9pPr marL="36576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9pPr>
  </p:defaultTextStyle>
  <p:extLst>
    <p:ext uri="{EFAFB233-063F-42B5-8137-9DF3F51BA10A}">
      <p15:sldGuideLst xmlns:p15="http://schemas.microsoft.com/office/powerpoint/2012/main">
        <p15:guide id="1" orient="horz" pos="3029">
          <p15:clr>
            <a:srgbClr val="A4A3A4"/>
          </p15:clr>
        </p15:guide>
        <p15:guide id="2" orient="horz" pos="2618">
          <p15:clr>
            <a:srgbClr val="A4A3A4"/>
          </p15:clr>
        </p15:guide>
        <p15:guide id="3" orient="horz" pos="2816">
          <p15:clr>
            <a:srgbClr val="A4A3A4"/>
          </p15:clr>
        </p15:guide>
        <p15:guide id="4" orient="horz" pos="607">
          <p15:clr>
            <a:srgbClr val="A4A3A4"/>
          </p15:clr>
        </p15:guide>
        <p15:guide id="5" orient="horz" pos="713">
          <p15:clr>
            <a:srgbClr val="A4A3A4"/>
          </p15:clr>
        </p15:guide>
        <p15:guide id="6" orient="horz" pos="2394">
          <p15:clr>
            <a:srgbClr val="A4A3A4"/>
          </p15:clr>
        </p15:guide>
        <p15:guide id="7" orient="horz" pos="1723">
          <p15:clr>
            <a:srgbClr val="A4A3A4"/>
          </p15:clr>
        </p15:guide>
        <p15:guide id="8" orient="horz" pos="1935">
          <p15:clr>
            <a:srgbClr val="A4A3A4"/>
          </p15:clr>
        </p15:guide>
        <p15:guide id="9" pos="5550">
          <p15:clr>
            <a:srgbClr val="A4A3A4"/>
          </p15:clr>
        </p15:guide>
        <p15:guide id="10" pos="214">
          <p15:clr>
            <a:srgbClr val="A4A3A4"/>
          </p15:clr>
        </p15:guide>
        <p15:guide id="11" pos="2775">
          <p15:clr>
            <a:srgbClr val="A4A3A4"/>
          </p15:clr>
        </p15:guide>
        <p15:guide id="12" pos="2985">
          <p15:clr>
            <a:srgbClr val="A4A3A4"/>
          </p15:clr>
        </p15:guide>
        <p15:guide id="13" pos="3888">
          <p15:clr>
            <a:srgbClr val="A4A3A4"/>
          </p15:clr>
        </p15:guide>
        <p15:guide id="14" pos="4100">
          <p15:clr>
            <a:srgbClr val="A4A3A4"/>
          </p15:clr>
        </p15:guide>
        <p15:guide id="15" pos="1882">
          <p15:clr>
            <a:srgbClr val="A4A3A4"/>
          </p15:clr>
        </p15:guide>
        <p15:guide id="16" pos="1662">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0000"/>
    <a:srgbClr val="E7E7E7"/>
    <a:srgbClr val="CBCBCB"/>
    <a:srgbClr val="FFFFFF"/>
    <a:srgbClr val="FFD7CB"/>
    <a:srgbClr val="FFEDE8"/>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8" autoAdjust="0"/>
    <p:restoredTop sz="84409" autoAdjust="0"/>
  </p:normalViewPr>
  <p:slideViewPr>
    <p:cSldViewPr>
      <p:cViewPr varScale="1">
        <p:scale>
          <a:sx n="73" d="100"/>
          <a:sy n="73" d="100"/>
        </p:scale>
        <p:origin x="78" y="702"/>
      </p:cViewPr>
      <p:guideLst>
        <p:guide orient="horz" pos="3029"/>
        <p:guide orient="horz" pos="2618"/>
        <p:guide orient="horz" pos="2816"/>
        <p:guide orient="horz" pos="607"/>
        <p:guide orient="horz" pos="713"/>
        <p:guide orient="horz" pos="2394"/>
        <p:guide orient="horz" pos="1723"/>
        <p:guide orient="horz" pos="1935"/>
        <p:guide pos="5550"/>
        <p:guide pos="214"/>
        <p:guide pos="2775"/>
        <p:guide pos="2985"/>
        <p:guide pos="3888"/>
        <p:guide pos="4100"/>
        <p:guide pos="1882"/>
        <p:guide pos="1662"/>
      </p:guideLst>
    </p:cSldViewPr>
  </p:slideViewPr>
  <p:outlineViewPr>
    <p:cViewPr>
      <p:scale>
        <a:sx n="33" d="100"/>
        <a:sy n="33" d="100"/>
      </p:scale>
      <p:origin x="0" y="-3753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BET Patricia DTSI/DISU" userId="f099c5cd-c3d0-403b-ab1f-4c18d3ea50b0" providerId="ADAL" clId="{CC6F289C-EA01-4D01-8BC3-7AF6FB46B7AA}"/>
    <pc:docChg chg="custSel delSld modSld">
      <pc:chgData name="LOUBET Patricia DTSI/DISU" userId="f099c5cd-c3d0-403b-ab1f-4c18d3ea50b0" providerId="ADAL" clId="{CC6F289C-EA01-4D01-8BC3-7AF6FB46B7AA}" dt="2022-10-13T11:49:17.123" v="21" actId="47"/>
      <pc:docMkLst>
        <pc:docMk/>
      </pc:docMkLst>
      <pc:sldChg chg="delSp modSp del mod modAnim">
        <pc:chgData name="LOUBET Patricia DTSI/DISU" userId="f099c5cd-c3d0-403b-ab1f-4c18d3ea50b0" providerId="ADAL" clId="{CC6F289C-EA01-4D01-8BC3-7AF6FB46B7AA}" dt="2022-10-13T11:49:17.123" v="21" actId="47"/>
        <pc:sldMkLst>
          <pc:docMk/>
          <pc:sldMk cId="0" sldId="257"/>
        </pc:sldMkLst>
        <pc:spChg chg="mod">
          <ac:chgData name="LOUBET Patricia DTSI/DISU" userId="f099c5cd-c3d0-403b-ab1f-4c18d3ea50b0" providerId="ADAL" clId="{CC6F289C-EA01-4D01-8BC3-7AF6FB46B7AA}" dt="2022-10-13T11:49:06.252" v="20" actId="14100"/>
          <ac:spMkLst>
            <pc:docMk/>
            <pc:sldMk cId="0" sldId="257"/>
            <ac:spMk id="3" creationId="{A9549CE4-7633-4ADE-AB26-A7D6EDEAE0E7}"/>
          </ac:spMkLst>
        </pc:spChg>
        <pc:grpChg chg="del">
          <ac:chgData name="LOUBET Patricia DTSI/DISU" userId="f099c5cd-c3d0-403b-ab1f-4c18d3ea50b0" providerId="ADAL" clId="{CC6F289C-EA01-4D01-8BC3-7AF6FB46B7AA}" dt="2022-10-13T11:48:35.328" v="16" actId="478"/>
          <ac:grpSpMkLst>
            <pc:docMk/>
            <pc:sldMk cId="0" sldId="257"/>
            <ac:grpSpMk id="15" creationId="{D1599F38-5100-47C3-9D1A-F9792825EAB5}"/>
          </ac:grpSpMkLst>
        </pc:grpChg>
        <pc:picChg chg="del">
          <ac:chgData name="LOUBET Patricia DTSI/DISU" userId="f099c5cd-c3d0-403b-ab1f-4c18d3ea50b0" providerId="ADAL" clId="{CC6F289C-EA01-4D01-8BC3-7AF6FB46B7AA}" dt="2022-10-13T11:48:56.227" v="17" actId="478"/>
          <ac:picMkLst>
            <pc:docMk/>
            <pc:sldMk cId="0" sldId="257"/>
            <ac:picMk id="4" creationId="{04EC014D-8747-4793-AD71-F51BCCA1479D}"/>
          </ac:picMkLst>
        </pc:picChg>
      </pc:sldChg>
      <pc:sldChg chg="del">
        <pc:chgData name="LOUBET Patricia DTSI/DISU" userId="f099c5cd-c3d0-403b-ab1f-4c18d3ea50b0" providerId="ADAL" clId="{CC6F289C-EA01-4D01-8BC3-7AF6FB46B7AA}" dt="2022-10-13T11:47:28.393" v="0" actId="47"/>
        <pc:sldMkLst>
          <pc:docMk/>
          <pc:sldMk cId="0" sldId="261"/>
        </pc:sldMkLst>
      </pc:sldChg>
      <pc:sldChg chg="del">
        <pc:chgData name="LOUBET Patricia DTSI/DISU" userId="f099c5cd-c3d0-403b-ab1f-4c18d3ea50b0" providerId="ADAL" clId="{CC6F289C-EA01-4D01-8BC3-7AF6FB46B7AA}" dt="2022-10-13T11:47:28.393" v="0" actId="47"/>
        <pc:sldMkLst>
          <pc:docMk/>
          <pc:sldMk cId="0" sldId="268"/>
        </pc:sldMkLst>
      </pc:sldChg>
      <pc:sldChg chg="del">
        <pc:chgData name="LOUBET Patricia DTSI/DISU" userId="f099c5cd-c3d0-403b-ab1f-4c18d3ea50b0" providerId="ADAL" clId="{CC6F289C-EA01-4D01-8BC3-7AF6FB46B7AA}" dt="2022-10-13T11:47:28.393" v="0" actId="47"/>
        <pc:sldMkLst>
          <pc:docMk/>
          <pc:sldMk cId="0" sldId="269"/>
        </pc:sldMkLst>
      </pc:sldChg>
      <pc:sldChg chg="modSp mod">
        <pc:chgData name="LOUBET Patricia DTSI/DISU" userId="f099c5cd-c3d0-403b-ab1f-4c18d3ea50b0" providerId="ADAL" clId="{CC6F289C-EA01-4D01-8BC3-7AF6FB46B7AA}" dt="2022-10-13T11:47:48.984" v="15" actId="313"/>
        <pc:sldMkLst>
          <pc:docMk/>
          <pc:sldMk cId="0" sldId="274"/>
        </pc:sldMkLst>
        <pc:spChg chg="mod">
          <ac:chgData name="LOUBET Patricia DTSI/DISU" userId="f099c5cd-c3d0-403b-ab1f-4c18d3ea50b0" providerId="ADAL" clId="{CC6F289C-EA01-4D01-8BC3-7AF6FB46B7AA}" dt="2022-10-13T11:47:48.984" v="15" actId="313"/>
          <ac:spMkLst>
            <pc:docMk/>
            <pc:sldMk cId="0" sldId="274"/>
            <ac:spMk id="2" creationId="{57A14056-F5C1-43DF-B18B-1802EB69790C}"/>
          </ac:spMkLst>
        </pc:spChg>
      </pc:sldChg>
      <pc:sldChg chg="del">
        <pc:chgData name="LOUBET Patricia DTSI/DISU" userId="f099c5cd-c3d0-403b-ab1f-4c18d3ea50b0" providerId="ADAL" clId="{CC6F289C-EA01-4D01-8BC3-7AF6FB46B7AA}" dt="2022-10-13T11:47:28.393" v="0" actId="47"/>
        <pc:sldMkLst>
          <pc:docMk/>
          <pc:sldMk cId="0" sldId="281"/>
        </pc:sldMkLst>
      </pc:sldChg>
      <pc:sldChg chg="del">
        <pc:chgData name="LOUBET Patricia DTSI/DISU" userId="f099c5cd-c3d0-403b-ab1f-4c18d3ea50b0" providerId="ADAL" clId="{CC6F289C-EA01-4D01-8BC3-7AF6FB46B7AA}" dt="2022-10-13T11:47:28.393" v="0" actId="47"/>
        <pc:sldMkLst>
          <pc:docMk/>
          <pc:sldMk cId="0" sldId="285"/>
        </pc:sldMkLst>
      </pc:sldChg>
      <pc:sldChg chg="del">
        <pc:chgData name="LOUBET Patricia DTSI/DISU" userId="f099c5cd-c3d0-403b-ab1f-4c18d3ea50b0" providerId="ADAL" clId="{CC6F289C-EA01-4D01-8BC3-7AF6FB46B7AA}" dt="2022-10-13T11:47:28.393" v="0" actId="47"/>
        <pc:sldMkLst>
          <pc:docMk/>
          <pc:sldMk cId="0" sldId="286"/>
        </pc:sldMkLst>
      </pc:sldChg>
      <pc:sldChg chg="del">
        <pc:chgData name="LOUBET Patricia DTSI/DISU" userId="f099c5cd-c3d0-403b-ab1f-4c18d3ea50b0" providerId="ADAL" clId="{CC6F289C-EA01-4D01-8BC3-7AF6FB46B7AA}" dt="2022-10-13T11:47:28.393" v="0" actId="47"/>
        <pc:sldMkLst>
          <pc:docMk/>
          <pc:sldMk cId="0" sldId="288"/>
        </pc:sldMkLst>
      </pc:sldChg>
      <pc:sldChg chg="del">
        <pc:chgData name="LOUBET Patricia DTSI/DISU" userId="f099c5cd-c3d0-403b-ab1f-4c18d3ea50b0" providerId="ADAL" clId="{CC6F289C-EA01-4D01-8BC3-7AF6FB46B7AA}" dt="2022-10-13T11:47:28.393" v="0" actId="47"/>
        <pc:sldMkLst>
          <pc:docMk/>
          <pc:sldMk cId="0" sldId="290"/>
        </pc:sldMkLst>
      </pc:sldChg>
      <pc:sldChg chg="del">
        <pc:chgData name="LOUBET Patricia DTSI/DISU" userId="f099c5cd-c3d0-403b-ab1f-4c18d3ea50b0" providerId="ADAL" clId="{CC6F289C-EA01-4D01-8BC3-7AF6FB46B7AA}" dt="2022-10-13T11:47:28.393" v="0" actId="47"/>
        <pc:sldMkLst>
          <pc:docMk/>
          <pc:sldMk cId="0" sldId="292"/>
        </pc:sldMkLst>
      </pc:sldChg>
      <pc:sldChg chg="del">
        <pc:chgData name="LOUBET Patricia DTSI/DISU" userId="f099c5cd-c3d0-403b-ab1f-4c18d3ea50b0" providerId="ADAL" clId="{CC6F289C-EA01-4D01-8BC3-7AF6FB46B7AA}" dt="2022-10-13T11:47:28.393" v="0" actId="47"/>
        <pc:sldMkLst>
          <pc:docMk/>
          <pc:sldMk cId="0" sldId="361"/>
        </pc:sldMkLst>
      </pc:sldChg>
      <pc:sldChg chg="del">
        <pc:chgData name="LOUBET Patricia DTSI/DISU" userId="f099c5cd-c3d0-403b-ab1f-4c18d3ea50b0" providerId="ADAL" clId="{CC6F289C-EA01-4D01-8BC3-7AF6FB46B7AA}" dt="2022-10-13T11:47:28.393" v="0" actId="47"/>
        <pc:sldMkLst>
          <pc:docMk/>
          <pc:sldMk cId="0" sldId="410"/>
        </pc:sldMkLst>
      </pc:sldChg>
      <pc:sldChg chg="del">
        <pc:chgData name="LOUBET Patricia DTSI/DISU" userId="f099c5cd-c3d0-403b-ab1f-4c18d3ea50b0" providerId="ADAL" clId="{CC6F289C-EA01-4D01-8BC3-7AF6FB46B7AA}" dt="2022-10-13T11:47:28.393" v="0" actId="47"/>
        <pc:sldMkLst>
          <pc:docMk/>
          <pc:sldMk cId="0" sldId="412"/>
        </pc:sldMkLst>
      </pc:sldChg>
      <pc:sldChg chg="del">
        <pc:chgData name="LOUBET Patricia DTSI/DISU" userId="f099c5cd-c3d0-403b-ab1f-4c18d3ea50b0" providerId="ADAL" clId="{CC6F289C-EA01-4D01-8BC3-7AF6FB46B7AA}" dt="2022-10-13T11:47:28.393" v="0" actId="47"/>
        <pc:sldMkLst>
          <pc:docMk/>
          <pc:sldMk cId="0" sldId="413"/>
        </pc:sldMkLst>
      </pc:sldChg>
      <pc:sldChg chg="del">
        <pc:chgData name="LOUBET Patricia DTSI/DISU" userId="f099c5cd-c3d0-403b-ab1f-4c18d3ea50b0" providerId="ADAL" clId="{CC6F289C-EA01-4D01-8BC3-7AF6FB46B7AA}" dt="2022-10-13T11:47:28.393" v="0" actId="47"/>
        <pc:sldMkLst>
          <pc:docMk/>
          <pc:sldMk cId="0" sldId="414"/>
        </pc:sldMkLst>
      </pc:sldChg>
      <pc:sldChg chg="del">
        <pc:chgData name="LOUBET Patricia DTSI/DISU" userId="f099c5cd-c3d0-403b-ab1f-4c18d3ea50b0" providerId="ADAL" clId="{CC6F289C-EA01-4D01-8BC3-7AF6FB46B7AA}" dt="2022-10-13T11:47:28.393" v="0" actId="47"/>
        <pc:sldMkLst>
          <pc:docMk/>
          <pc:sldMk cId="0" sldId="416"/>
        </pc:sldMkLst>
      </pc:sldChg>
      <pc:sldChg chg="del">
        <pc:chgData name="LOUBET Patricia DTSI/DISU" userId="f099c5cd-c3d0-403b-ab1f-4c18d3ea50b0" providerId="ADAL" clId="{CC6F289C-EA01-4D01-8BC3-7AF6FB46B7AA}" dt="2022-10-13T11:47:28.393" v="0" actId="47"/>
        <pc:sldMkLst>
          <pc:docMk/>
          <pc:sldMk cId="0" sldId="2134805086"/>
        </pc:sldMkLst>
      </pc:sldChg>
      <pc:sldChg chg="del">
        <pc:chgData name="LOUBET Patricia DTSI/DISU" userId="f099c5cd-c3d0-403b-ab1f-4c18d3ea50b0" providerId="ADAL" clId="{CC6F289C-EA01-4D01-8BC3-7AF6FB46B7AA}" dt="2022-10-13T11:47:28.393" v="0" actId="47"/>
        <pc:sldMkLst>
          <pc:docMk/>
          <pc:sldMk cId="0" sldId="2134805107"/>
        </pc:sldMkLst>
      </pc:sldChg>
      <pc:sldChg chg="del">
        <pc:chgData name="LOUBET Patricia DTSI/DISU" userId="f099c5cd-c3d0-403b-ab1f-4c18d3ea50b0" providerId="ADAL" clId="{CC6F289C-EA01-4D01-8BC3-7AF6FB46B7AA}" dt="2022-10-13T11:47:28.393" v="0" actId="47"/>
        <pc:sldMkLst>
          <pc:docMk/>
          <pc:sldMk cId="0" sldId="2134805113"/>
        </pc:sldMkLst>
      </pc:sldChg>
      <pc:sldChg chg="del">
        <pc:chgData name="LOUBET Patricia DTSI/DISU" userId="f099c5cd-c3d0-403b-ab1f-4c18d3ea50b0" providerId="ADAL" clId="{CC6F289C-EA01-4D01-8BC3-7AF6FB46B7AA}" dt="2022-10-13T11:47:28.393" v="0" actId="47"/>
        <pc:sldMkLst>
          <pc:docMk/>
          <pc:sldMk cId="0" sldId="2134805114"/>
        </pc:sldMkLst>
      </pc:sldChg>
      <pc:sldChg chg="del">
        <pc:chgData name="LOUBET Patricia DTSI/DISU" userId="f099c5cd-c3d0-403b-ab1f-4c18d3ea50b0" providerId="ADAL" clId="{CC6F289C-EA01-4D01-8BC3-7AF6FB46B7AA}" dt="2022-10-13T11:47:28.393" v="0" actId="47"/>
        <pc:sldMkLst>
          <pc:docMk/>
          <pc:sldMk cId="0" sldId="2134805115"/>
        </pc:sldMkLst>
      </pc:sldChg>
      <pc:sldChg chg="del">
        <pc:chgData name="LOUBET Patricia DTSI/DISU" userId="f099c5cd-c3d0-403b-ab1f-4c18d3ea50b0" providerId="ADAL" clId="{CC6F289C-EA01-4D01-8BC3-7AF6FB46B7AA}" dt="2022-10-13T11:47:28.393" v="0" actId="47"/>
        <pc:sldMkLst>
          <pc:docMk/>
          <pc:sldMk cId="0" sldId="2134805116"/>
        </pc:sldMkLst>
      </pc:sldChg>
      <pc:sldChg chg="del">
        <pc:chgData name="LOUBET Patricia DTSI/DISU" userId="f099c5cd-c3d0-403b-ab1f-4c18d3ea50b0" providerId="ADAL" clId="{CC6F289C-EA01-4D01-8BC3-7AF6FB46B7AA}" dt="2022-10-13T11:47:28.393" v="0" actId="47"/>
        <pc:sldMkLst>
          <pc:docMk/>
          <pc:sldMk cId="0" sldId="2134805123"/>
        </pc:sldMkLst>
      </pc:sldChg>
      <pc:sldChg chg="del">
        <pc:chgData name="LOUBET Patricia DTSI/DISU" userId="f099c5cd-c3d0-403b-ab1f-4c18d3ea50b0" providerId="ADAL" clId="{CC6F289C-EA01-4D01-8BC3-7AF6FB46B7AA}" dt="2022-10-13T11:47:28.393" v="0" actId="47"/>
        <pc:sldMkLst>
          <pc:docMk/>
          <pc:sldMk cId="0" sldId="2134805126"/>
        </pc:sldMkLst>
      </pc:sldChg>
      <pc:sldChg chg="del">
        <pc:chgData name="LOUBET Patricia DTSI/DISU" userId="f099c5cd-c3d0-403b-ab1f-4c18d3ea50b0" providerId="ADAL" clId="{CC6F289C-EA01-4D01-8BC3-7AF6FB46B7AA}" dt="2022-10-13T11:47:28.393" v="0" actId="47"/>
        <pc:sldMkLst>
          <pc:docMk/>
          <pc:sldMk cId="0" sldId="2134805149"/>
        </pc:sldMkLst>
      </pc:sldChg>
      <pc:sldChg chg="del">
        <pc:chgData name="LOUBET Patricia DTSI/DISU" userId="f099c5cd-c3d0-403b-ab1f-4c18d3ea50b0" providerId="ADAL" clId="{CC6F289C-EA01-4D01-8BC3-7AF6FB46B7AA}" dt="2022-10-13T11:47:28.393" v="0" actId="47"/>
        <pc:sldMkLst>
          <pc:docMk/>
          <pc:sldMk cId="0" sldId="2134805192"/>
        </pc:sldMkLst>
      </pc:sldChg>
      <pc:sldChg chg="del">
        <pc:chgData name="LOUBET Patricia DTSI/DISU" userId="f099c5cd-c3d0-403b-ab1f-4c18d3ea50b0" providerId="ADAL" clId="{CC6F289C-EA01-4D01-8BC3-7AF6FB46B7AA}" dt="2022-10-13T11:47:28.393" v="0" actId="47"/>
        <pc:sldMkLst>
          <pc:docMk/>
          <pc:sldMk cId="0" sldId="2134805198"/>
        </pc:sldMkLst>
      </pc:sldChg>
      <pc:sldChg chg="del">
        <pc:chgData name="LOUBET Patricia DTSI/DISU" userId="f099c5cd-c3d0-403b-ab1f-4c18d3ea50b0" providerId="ADAL" clId="{CC6F289C-EA01-4D01-8BC3-7AF6FB46B7AA}" dt="2022-10-13T11:47:28.393" v="0" actId="47"/>
        <pc:sldMkLst>
          <pc:docMk/>
          <pc:sldMk cId="3052455719" sldId="2134805199"/>
        </pc:sldMkLst>
      </pc:sldChg>
      <pc:sldMasterChg chg="delSldLayout">
        <pc:chgData name="LOUBET Patricia DTSI/DISU" userId="f099c5cd-c3d0-403b-ab1f-4c18d3ea50b0" providerId="ADAL" clId="{CC6F289C-EA01-4D01-8BC3-7AF6FB46B7AA}" dt="2022-10-13T11:47:28.393" v="0" actId="47"/>
        <pc:sldMasterMkLst>
          <pc:docMk/>
          <pc:sldMasterMk cId="0" sldId="2147484364"/>
        </pc:sldMasterMkLst>
        <pc:sldLayoutChg chg="del">
          <pc:chgData name="LOUBET Patricia DTSI/DISU" userId="f099c5cd-c3d0-403b-ab1f-4c18d3ea50b0" providerId="ADAL" clId="{CC6F289C-EA01-4D01-8BC3-7AF6FB46B7AA}" dt="2022-10-13T11:47:28.393" v="0" actId="47"/>
          <pc:sldLayoutMkLst>
            <pc:docMk/>
            <pc:sldMasterMk cId="0" sldId="2147484364"/>
            <pc:sldLayoutMk cId="4199159867" sldId="214748557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C7495C-8487-49C6-A947-8ACF0E93FC4D}"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fr-FR"/>
        </a:p>
      </dgm:t>
    </dgm:pt>
    <dgm:pt modelId="{87F99F22-FD31-4921-A3C7-A1DC4B278509}">
      <dgm:prSet phldrT="[Texte]" custT="1"/>
      <dgm:spPr>
        <a:solidFill>
          <a:schemeClr val="tx1">
            <a:lumMod val="95000"/>
            <a:lumOff val="5000"/>
          </a:schemeClr>
        </a:solidFill>
      </dgm:spPr>
      <dgm:t>
        <a:bodyPr/>
        <a:lstStyle/>
        <a:p>
          <a:r>
            <a:rPr lang="fr-FR" sz="1400" dirty="0">
              <a:solidFill>
                <a:schemeClr val="bg1"/>
              </a:solidFill>
              <a:latin typeface="+mn-lt"/>
            </a:rPr>
            <a:t>Comme il utilise le clavier pour naviguer </a:t>
          </a:r>
          <a:endParaRPr lang="fr-FR" sz="1400" dirty="0">
            <a:solidFill>
              <a:schemeClr val="bg1"/>
            </a:solidFill>
          </a:endParaRPr>
        </a:p>
      </dgm:t>
    </dgm:pt>
    <dgm:pt modelId="{0C29DCCE-411C-4CA3-8795-F8DFC1BD040B}" type="parTrans" cxnId="{CCE52808-85BC-40C9-B200-11B8EF2F8BD7}">
      <dgm:prSet/>
      <dgm:spPr/>
      <dgm:t>
        <a:bodyPr/>
        <a:lstStyle/>
        <a:p>
          <a:endParaRPr lang="fr-FR" sz="3200"/>
        </a:p>
      </dgm:t>
    </dgm:pt>
    <dgm:pt modelId="{3FEE491F-262C-44CC-90D6-841E35CFDFAB}" type="sibTrans" cxnId="{CCE52808-85BC-40C9-B200-11B8EF2F8BD7}">
      <dgm:prSet/>
      <dgm:spPr/>
      <dgm:t>
        <a:bodyPr/>
        <a:lstStyle/>
        <a:p>
          <a:endParaRPr lang="fr-FR" sz="3200"/>
        </a:p>
      </dgm:t>
    </dgm:pt>
    <dgm:pt modelId="{AC1FBC6E-00BF-40A8-B9F8-8558D1BCD61A}">
      <dgm:prSet phldrT="[Texte]" custT="1"/>
      <dgm:spPr/>
      <dgm:t>
        <a:bodyPr/>
        <a:lstStyle/>
        <a:p>
          <a:pPr>
            <a:buNone/>
          </a:pPr>
          <a:br>
            <a:rPr lang="fr-FR" sz="1200" b="0" dirty="0">
              <a:latin typeface="+mn-lt"/>
            </a:rPr>
          </a:br>
          <a:r>
            <a:rPr lang="fr-FR" sz="1200" b="0" dirty="0">
              <a:latin typeface="+mn-lt"/>
            </a:rPr>
            <a:t>… alors tout doit être </a:t>
          </a:r>
          <a:r>
            <a:rPr lang="fr-FR" sz="1200" b="1" dirty="0">
              <a:latin typeface="+mn-lt"/>
            </a:rPr>
            <a:t>utilisable qu’au clavier</a:t>
          </a:r>
          <a:endParaRPr lang="fr-FR" sz="1200" b="1" dirty="0"/>
        </a:p>
      </dgm:t>
    </dgm:pt>
    <dgm:pt modelId="{CAE11D8F-A59A-4524-9538-060D7F3423FE}" type="parTrans" cxnId="{D0A3A5EA-598F-48E3-9200-AFFD3BE5D17D}">
      <dgm:prSet/>
      <dgm:spPr/>
      <dgm:t>
        <a:bodyPr/>
        <a:lstStyle/>
        <a:p>
          <a:endParaRPr lang="fr-FR" sz="3200"/>
        </a:p>
      </dgm:t>
    </dgm:pt>
    <dgm:pt modelId="{1E7D0080-3603-4426-9AFD-80BB310E424F}" type="sibTrans" cxnId="{D0A3A5EA-598F-48E3-9200-AFFD3BE5D17D}">
      <dgm:prSet/>
      <dgm:spPr/>
      <dgm:t>
        <a:bodyPr/>
        <a:lstStyle/>
        <a:p>
          <a:endParaRPr lang="fr-FR" sz="3200"/>
        </a:p>
      </dgm:t>
    </dgm:pt>
    <dgm:pt modelId="{D80F81D8-5C41-4358-8FBE-3009EF4686E9}">
      <dgm:prSet phldrT="[Texte]" custT="1"/>
      <dgm:spPr>
        <a:solidFill>
          <a:schemeClr val="tx1">
            <a:lumMod val="95000"/>
            <a:lumOff val="5000"/>
          </a:schemeClr>
        </a:solidFill>
      </dgm:spPr>
      <dgm:t>
        <a:bodyPr/>
        <a:lstStyle/>
        <a:p>
          <a:r>
            <a:rPr lang="fr-FR" sz="1400" dirty="0">
              <a:solidFill>
                <a:schemeClr val="bg1"/>
              </a:solidFill>
              <a:latin typeface="+mn-lt"/>
            </a:rPr>
            <a:t>Comme il lit le texte au km</a:t>
          </a:r>
          <a:endParaRPr lang="fr-FR" sz="1400" dirty="0">
            <a:solidFill>
              <a:schemeClr val="bg1"/>
            </a:solidFill>
          </a:endParaRPr>
        </a:p>
      </dgm:t>
    </dgm:pt>
    <dgm:pt modelId="{4E4BDE03-34C0-4059-A8E9-BCB28169D21E}" type="parTrans" cxnId="{1441A0A1-4377-4F11-8483-6469E82349DF}">
      <dgm:prSet/>
      <dgm:spPr/>
      <dgm:t>
        <a:bodyPr/>
        <a:lstStyle/>
        <a:p>
          <a:endParaRPr lang="fr-FR" sz="3200"/>
        </a:p>
      </dgm:t>
    </dgm:pt>
    <dgm:pt modelId="{3FD69E5D-675A-42B9-BB5C-4F56C48BC574}" type="sibTrans" cxnId="{1441A0A1-4377-4F11-8483-6469E82349DF}">
      <dgm:prSet/>
      <dgm:spPr/>
      <dgm:t>
        <a:bodyPr/>
        <a:lstStyle/>
        <a:p>
          <a:endParaRPr lang="fr-FR" sz="3200"/>
        </a:p>
      </dgm:t>
    </dgm:pt>
    <dgm:pt modelId="{63E61239-4B94-4715-BA7C-F9F513B15D80}">
      <dgm:prSet phldrT="[Texte]" custT="1"/>
      <dgm:spPr/>
      <dgm:t>
        <a:bodyPr/>
        <a:lstStyle/>
        <a:p>
          <a:pPr>
            <a:buNone/>
          </a:pPr>
          <a:br>
            <a:rPr lang="fr-FR" sz="1200" b="0" dirty="0">
              <a:latin typeface="+mn-lt"/>
            </a:rPr>
          </a:br>
          <a:r>
            <a:rPr lang="fr-FR" sz="1200" b="0" dirty="0">
              <a:latin typeface="+mn-lt"/>
            </a:rPr>
            <a:t>… alors il a besoin que les contenus soient </a:t>
          </a:r>
          <a:r>
            <a:rPr lang="fr-FR" sz="1200" b="1" dirty="0">
              <a:latin typeface="+mn-lt"/>
            </a:rPr>
            <a:t>structurés sémantiquement </a:t>
          </a:r>
          <a:r>
            <a:rPr lang="fr-FR" sz="1200" b="0" dirty="0">
              <a:latin typeface="+mn-lt"/>
            </a:rPr>
            <a:t>(ordre, titres, paragraphe, menus… )</a:t>
          </a:r>
          <a:endParaRPr lang="fr-FR" sz="1200" b="0" dirty="0"/>
        </a:p>
      </dgm:t>
    </dgm:pt>
    <dgm:pt modelId="{28E6F817-67EB-4273-8D3A-7FA1A117BF2F}" type="parTrans" cxnId="{572A50B9-12A8-4792-BBA8-050D378CA9A2}">
      <dgm:prSet/>
      <dgm:spPr/>
      <dgm:t>
        <a:bodyPr/>
        <a:lstStyle/>
        <a:p>
          <a:endParaRPr lang="fr-FR" sz="3200"/>
        </a:p>
      </dgm:t>
    </dgm:pt>
    <dgm:pt modelId="{63D90A9C-4759-4D98-8E2E-73FACAAAE6A4}" type="sibTrans" cxnId="{572A50B9-12A8-4792-BBA8-050D378CA9A2}">
      <dgm:prSet/>
      <dgm:spPr/>
      <dgm:t>
        <a:bodyPr/>
        <a:lstStyle/>
        <a:p>
          <a:endParaRPr lang="fr-FR" sz="3200"/>
        </a:p>
      </dgm:t>
    </dgm:pt>
    <dgm:pt modelId="{413ED53E-AAD8-44A9-976C-77FCF3E3F644}">
      <dgm:prSet phldrT="[Texte]" custT="1"/>
      <dgm:spPr>
        <a:solidFill>
          <a:schemeClr val="tx1">
            <a:lumMod val="95000"/>
            <a:lumOff val="5000"/>
          </a:schemeClr>
        </a:solidFill>
      </dgm:spPr>
      <dgm:t>
        <a:bodyPr/>
        <a:lstStyle/>
        <a:p>
          <a:r>
            <a:rPr lang="fr-FR" sz="1400" dirty="0">
              <a:solidFill>
                <a:schemeClr val="bg1"/>
              </a:solidFill>
              <a:latin typeface="+mn-lt"/>
            </a:rPr>
            <a:t>Comme la synthèse vocale ne lit que du texte </a:t>
          </a:r>
          <a:endParaRPr lang="fr-FR" sz="1400" dirty="0">
            <a:solidFill>
              <a:schemeClr val="bg1"/>
            </a:solidFill>
          </a:endParaRPr>
        </a:p>
      </dgm:t>
    </dgm:pt>
    <dgm:pt modelId="{05B403F4-3E8C-4AAC-955A-D7A87A23A562}" type="parTrans" cxnId="{E940410D-6641-4073-9F35-96821A02388E}">
      <dgm:prSet/>
      <dgm:spPr/>
      <dgm:t>
        <a:bodyPr/>
        <a:lstStyle/>
        <a:p>
          <a:endParaRPr lang="fr-FR" sz="3200"/>
        </a:p>
      </dgm:t>
    </dgm:pt>
    <dgm:pt modelId="{C84A12F4-7697-4E15-AC1E-92A1535A205A}" type="sibTrans" cxnId="{E940410D-6641-4073-9F35-96821A02388E}">
      <dgm:prSet/>
      <dgm:spPr/>
      <dgm:t>
        <a:bodyPr/>
        <a:lstStyle/>
        <a:p>
          <a:endParaRPr lang="fr-FR" sz="3200"/>
        </a:p>
      </dgm:t>
    </dgm:pt>
    <dgm:pt modelId="{E3360E04-0349-42DF-8D59-9A93E72585B0}">
      <dgm:prSet phldrT="[Texte]" custT="1"/>
      <dgm:spPr/>
      <dgm:t>
        <a:bodyPr/>
        <a:lstStyle/>
        <a:p>
          <a:pPr>
            <a:buNone/>
          </a:pPr>
          <a:br>
            <a:rPr lang="fr-FR" sz="1200" b="0" dirty="0">
              <a:latin typeface="+mn-lt"/>
            </a:rPr>
          </a:br>
          <a:r>
            <a:rPr lang="fr-FR" sz="1200" b="0" dirty="0">
              <a:latin typeface="+mn-lt"/>
            </a:rPr>
            <a:t>… alors si une </a:t>
          </a:r>
          <a:r>
            <a:rPr lang="fr-FR" sz="1200" b="1" dirty="0">
              <a:latin typeface="+mn-lt"/>
            </a:rPr>
            <a:t>image</a:t>
          </a:r>
          <a:r>
            <a:rPr lang="fr-FR" sz="1200" b="0" dirty="0">
              <a:latin typeface="+mn-lt"/>
            </a:rPr>
            <a:t> porte une info, elle doit avoir un équivalent textuel</a:t>
          </a:r>
          <a:br>
            <a:rPr lang="fr-FR" sz="1200" b="0" dirty="0">
              <a:latin typeface="+mn-lt"/>
            </a:rPr>
          </a:br>
          <a:endParaRPr lang="fr-FR" sz="1200" b="0" dirty="0"/>
        </a:p>
      </dgm:t>
    </dgm:pt>
    <dgm:pt modelId="{C0B978FE-25A9-4B49-BDC5-FFDE51207B37}" type="parTrans" cxnId="{03935A1D-89E8-43DB-A094-CE84BD7C0111}">
      <dgm:prSet/>
      <dgm:spPr/>
      <dgm:t>
        <a:bodyPr/>
        <a:lstStyle/>
        <a:p>
          <a:endParaRPr lang="fr-FR" sz="3200"/>
        </a:p>
      </dgm:t>
    </dgm:pt>
    <dgm:pt modelId="{EEE64027-4789-42A3-A919-CE32B44C52A6}" type="sibTrans" cxnId="{03935A1D-89E8-43DB-A094-CE84BD7C0111}">
      <dgm:prSet/>
      <dgm:spPr/>
      <dgm:t>
        <a:bodyPr/>
        <a:lstStyle/>
        <a:p>
          <a:endParaRPr lang="fr-FR" sz="3200"/>
        </a:p>
      </dgm:t>
    </dgm:pt>
    <dgm:pt modelId="{0D5F6F3B-11DE-4299-8F73-8C60F0D52D3F}">
      <dgm:prSet phldrT="[Texte]" custT="1"/>
      <dgm:spPr/>
      <dgm:t>
        <a:bodyPr/>
        <a:lstStyle/>
        <a:p>
          <a:pPr>
            <a:buNone/>
          </a:pPr>
          <a:br>
            <a:rPr lang="fr-FR" sz="1200" b="0" dirty="0">
              <a:latin typeface="+mn-lt"/>
            </a:rPr>
          </a:br>
          <a:r>
            <a:rPr lang="fr-FR" sz="1200" b="0" dirty="0">
              <a:latin typeface="+mn-lt"/>
            </a:rPr>
            <a:t>… alors il doit être </a:t>
          </a:r>
          <a:r>
            <a:rPr lang="fr-FR" sz="1200" b="1" dirty="0">
              <a:latin typeface="+mn-lt"/>
            </a:rPr>
            <a:t>prévenu de l’ouverture d’une popup </a:t>
          </a:r>
          <a:r>
            <a:rPr lang="fr-FR" sz="1200" b="0" dirty="0">
              <a:latin typeface="+mn-lt"/>
            </a:rPr>
            <a:t>ou d’une nouvelle fenêtre</a:t>
          </a:r>
          <a:endParaRPr lang="fr-FR" sz="1200" b="0" dirty="0"/>
        </a:p>
      </dgm:t>
    </dgm:pt>
    <dgm:pt modelId="{938BD677-8E0F-41A1-89A0-E754A508F8EB}" type="parTrans" cxnId="{F38C1235-91A8-4D40-9888-F6B7C5B0C381}">
      <dgm:prSet/>
      <dgm:spPr/>
      <dgm:t>
        <a:bodyPr/>
        <a:lstStyle/>
        <a:p>
          <a:endParaRPr lang="fr-FR" sz="3200"/>
        </a:p>
      </dgm:t>
    </dgm:pt>
    <dgm:pt modelId="{B80C8BEF-DCE1-4802-BFD8-A1A41446E2CF}" type="sibTrans" cxnId="{F38C1235-91A8-4D40-9888-F6B7C5B0C381}">
      <dgm:prSet/>
      <dgm:spPr/>
      <dgm:t>
        <a:bodyPr/>
        <a:lstStyle/>
        <a:p>
          <a:endParaRPr lang="fr-FR" sz="3200"/>
        </a:p>
      </dgm:t>
    </dgm:pt>
    <dgm:pt modelId="{BD40E6FC-C59C-40DC-B2BC-49F38C5082C4}">
      <dgm:prSet phldrT="[Texte]" custT="1"/>
      <dgm:spPr>
        <a:solidFill>
          <a:schemeClr val="tx1">
            <a:lumMod val="95000"/>
            <a:lumOff val="5000"/>
          </a:schemeClr>
        </a:solidFill>
      </dgm:spPr>
      <dgm:t>
        <a:bodyPr/>
        <a:lstStyle/>
        <a:p>
          <a:r>
            <a:rPr lang="fr-FR" sz="1400" dirty="0">
              <a:solidFill>
                <a:schemeClr val="bg1"/>
              </a:solidFill>
              <a:latin typeface="+mn-lt"/>
            </a:rPr>
            <a:t>Comme il n’a pas de contexte visuel</a:t>
          </a:r>
          <a:endParaRPr lang="fr-FR" sz="1400" dirty="0">
            <a:solidFill>
              <a:schemeClr val="bg1"/>
            </a:solidFill>
          </a:endParaRPr>
        </a:p>
      </dgm:t>
    </dgm:pt>
    <dgm:pt modelId="{33B3BD90-1527-45B0-9213-D78730447DD4}" type="sibTrans" cxnId="{879AA378-5CC9-4FF4-90A9-354151A5521E}">
      <dgm:prSet/>
      <dgm:spPr/>
      <dgm:t>
        <a:bodyPr/>
        <a:lstStyle/>
        <a:p>
          <a:endParaRPr lang="fr-FR" sz="3200"/>
        </a:p>
      </dgm:t>
    </dgm:pt>
    <dgm:pt modelId="{E4685024-048F-4917-9B0A-35A531AE5503}" type="parTrans" cxnId="{879AA378-5CC9-4FF4-90A9-354151A5521E}">
      <dgm:prSet/>
      <dgm:spPr/>
      <dgm:t>
        <a:bodyPr/>
        <a:lstStyle/>
        <a:p>
          <a:endParaRPr lang="fr-FR" sz="3200"/>
        </a:p>
      </dgm:t>
    </dgm:pt>
    <dgm:pt modelId="{6F762055-B0C6-4057-89ED-66ABE6622450}" type="pres">
      <dgm:prSet presAssocID="{53C7495C-8487-49C6-A947-8ACF0E93FC4D}" presName="Name0" presStyleCnt="0">
        <dgm:presLayoutVars>
          <dgm:dir/>
          <dgm:animLvl val="lvl"/>
          <dgm:resizeHandles val="exact"/>
        </dgm:presLayoutVars>
      </dgm:prSet>
      <dgm:spPr/>
    </dgm:pt>
    <dgm:pt modelId="{14AB764C-747F-4F2A-84AD-13BCE41DC779}" type="pres">
      <dgm:prSet presAssocID="{BD40E6FC-C59C-40DC-B2BC-49F38C5082C4}" presName="boxAndChildren" presStyleCnt="0"/>
      <dgm:spPr/>
    </dgm:pt>
    <dgm:pt modelId="{57B5AFBD-0839-4373-A7DE-8BE972B0CDFD}" type="pres">
      <dgm:prSet presAssocID="{BD40E6FC-C59C-40DC-B2BC-49F38C5082C4}" presName="parentTextBox" presStyleLbl="node1" presStyleIdx="0" presStyleCnt="4"/>
      <dgm:spPr/>
    </dgm:pt>
    <dgm:pt modelId="{037FE8FA-FF05-4796-87AA-11FAE38CBD4D}" type="pres">
      <dgm:prSet presAssocID="{BD40E6FC-C59C-40DC-B2BC-49F38C5082C4}" presName="entireBox" presStyleLbl="node1" presStyleIdx="0" presStyleCnt="4"/>
      <dgm:spPr/>
    </dgm:pt>
    <dgm:pt modelId="{B0E75987-ADC8-4309-A14F-9343691796EB}" type="pres">
      <dgm:prSet presAssocID="{BD40E6FC-C59C-40DC-B2BC-49F38C5082C4}" presName="descendantBox" presStyleCnt="0"/>
      <dgm:spPr/>
    </dgm:pt>
    <dgm:pt modelId="{3073E6B8-C5F0-4E38-B6C8-D190B84EEB4D}" type="pres">
      <dgm:prSet presAssocID="{0D5F6F3B-11DE-4299-8F73-8C60F0D52D3F}" presName="childTextBox" presStyleLbl="fgAccFollowNode1" presStyleIdx="0" presStyleCnt="4">
        <dgm:presLayoutVars>
          <dgm:bulletEnabled val="1"/>
        </dgm:presLayoutVars>
      </dgm:prSet>
      <dgm:spPr>
        <a:prstGeom prst="chevron">
          <a:avLst/>
        </a:prstGeom>
      </dgm:spPr>
    </dgm:pt>
    <dgm:pt modelId="{C699EBA3-FCC1-4DF2-B516-A3DF971B8308}" type="pres">
      <dgm:prSet presAssocID="{C84A12F4-7697-4E15-AC1E-92A1535A205A}" presName="sp" presStyleCnt="0"/>
      <dgm:spPr/>
    </dgm:pt>
    <dgm:pt modelId="{3240CBC5-282E-4662-A386-64494321F71A}" type="pres">
      <dgm:prSet presAssocID="{413ED53E-AAD8-44A9-976C-77FCF3E3F644}" presName="arrowAndChildren" presStyleCnt="0"/>
      <dgm:spPr/>
    </dgm:pt>
    <dgm:pt modelId="{7004797D-49C5-4837-8818-B5FA0E2D0871}" type="pres">
      <dgm:prSet presAssocID="{413ED53E-AAD8-44A9-976C-77FCF3E3F644}" presName="parentTextArrow" presStyleLbl="node1" presStyleIdx="0" presStyleCnt="4"/>
      <dgm:spPr/>
    </dgm:pt>
    <dgm:pt modelId="{750B3282-21E4-40A3-B3E5-347664118840}" type="pres">
      <dgm:prSet presAssocID="{413ED53E-AAD8-44A9-976C-77FCF3E3F644}" presName="arrow" presStyleLbl="node1" presStyleIdx="1" presStyleCnt="4"/>
      <dgm:spPr/>
    </dgm:pt>
    <dgm:pt modelId="{6BDD9E27-55E0-442A-A70C-7D355E794CC3}" type="pres">
      <dgm:prSet presAssocID="{413ED53E-AAD8-44A9-976C-77FCF3E3F644}" presName="descendantArrow" presStyleCnt="0"/>
      <dgm:spPr/>
    </dgm:pt>
    <dgm:pt modelId="{25A27EC9-A48B-490A-B66E-E34F67A24A1A}" type="pres">
      <dgm:prSet presAssocID="{E3360E04-0349-42DF-8D59-9A93E72585B0}" presName="childTextArrow" presStyleLbl="fgAccFollowNode1" presStyleIdx="1" presStyleCnt="4">
        <dgm:presLayoutVars>
          <dgm:bulletEnabled val="1"/>
        </dgm:presLayoutVars>
      </dgm:prSet>
      <dgm:spPr>
        <a:prstGeom prst="chevron">
          <a:avLst/>
        </a:prstGeom>
      </dgm:spPr>
    </dgm:pt>
    <dgm:pt modelId="{87AC2FA1-97FB-400F-8CCB-60DBC2CC2BBC}" type="pres">
      <dgm:prSet presAssocID="{3FD69E5D-675A-42B9-BB5C-4F56C48BC574}" presName="sp" presStyleCnt="0"/>
      <dgm:spPr/>
    </dgm:pt>
    <dgm:pt modelId="{96624B8A-5BEE-4655-9904-B057BA150CF5}" type="pres">
      <dgm:prSet presAssocID="{D80F81D8-5C41-4358-8FBE-3009EF4686E9}" presName="arrowAndChildren" presStyleCnt="0"/>
      <dgm:spPr/>
    </dgm:pt>
    <dgm:pt modelId="{39D512A0-367D-4405-8B4E-1E6973F7D0E6}" type="pres">
      <dgm:prSet presAssocID="{D80F81D8-5C41-4358-8FBE-3009EF4686E9}" presName="parentTextArrow" presStyleLbl="node1" presStyleIdx="1" presStyleCnt="4"/>
      <dgm:spPr/>
    </dgm:pt>
    <dgm:pt modelId="{9442EEB0-C722-4E57-B0CB-80EC2702CD11}" type="pres">
      <dgm:prSet presAssocID="{D80F81D8-5C41-4358-8FBE-3009EF4686E9}" presName="arrow" presStyleLbl="node1" presStyleIdx="2" presStyleCnt="4"/>
      <dgm:spPr/>
    </dgm:pt>
    <dgm:pt modelId="{56485BB2-9142-4F3B-A16D-5ECD52A5FC82}" type="pres">
      <dgm:prSet presAssocID="{D80F81D8-5C41-4358-8FBE-3009EF4686E9}" presName="descendantArrow" presStyleCnt="0"/>
      <dgm:spPr/>
    </dgm:pt>
    <dgm:pt modelId="{AC7305E5-978E-4822-BE6E-BB57D13B2976}" type="pres">
      <dgm:prSet presAssocID="{63E61239-4B94-4715-BA7C-F9F513B15D80}" presName="childTextArrow" presStyleLbl="fgAccFollowNode1" presStyleIdx="2" presStyleCnt="4" custScaleY="172075" custLinFactNeighborY="20893">
        <dgm:presLayoutVars>
          <dgm:bulletEnabled val="1"/>
        </dgm:presLayoutVars>
      </dgm:prSet>
      <dgm:spPr>
        <a:prstGeom prst="chevron">
          <a:avLst/>
        </a:prstGeom>
      </dgm:spPr>
    </dgm:pt>
    <dgm:pt modelId="{ABFC3683-CA6C-4579-8297-9B2E85A2C78B}" type="pres">
      <dgm:prSet presAssocID="{3FEE491F-262C-44CC-90D6-841E35CFDFAB}" presName="sp" presStyleCnt="0"/>
      <dgm:spPr/>
    </dgm:pt>
    <dgm:pt modelId="{9C98F1A0-18BB-4CAE-B581-C91B3D93EFD6}" type="pres">
      <dgm:prSet presAssocID="{87F99F22-FD31-4921-A3C7-A1DC4B278509}" presName="arrowAndChildren" presStyleCnt="0"/>
      <dgm:spPr/>
    </dgm:pt>
    <dgm:pt modelId="{E0259613-A413-44EF-A3ED-E47B5C841DC0}" type="pres">
      <dgm:prSet presAssocID="{87F99F22-FD31-4921-A3C7-A1DC4B278509}" presName="parentTextArrow" presStyleLbl="node1" presStyleIdx="2" presStyleCnt="4"/>
      <dgm:spPr/>
    </dgm:pt>
    <dgm:pt modelId="{0C37A959-1B59-4AD7-B3C4-B85CE4ADC5E8}" type="pres">
      <dgm:prSet presAssocID="{87F99F22-FD31-4921-A3C7-A1DC4B278509}" presName="arrow" presStyleLbl="node1" presStyleIdx="3" presStyleCnt="4" custLinFactNeighborX="920" custLinFactNeighborY="-123"/>
      <dgm:spPr/>
    </dgm:pt>
    <dgm:pt modelId="{04D58AA4-51E6-4293-B684-B7A85EA0572D}" type="pres">
      <dgm:prSet presAssocID="{87F99F22-FD31-4921-A3C7-A1DC4B278509}" presName="descendantArrow" presStyleCnt="0"/>
      <dgm:spPr/>
    </dgm:pt>
    <dgm:pt modelId="{5F7A6A43-FF6A-475A-BFB2-6D3122DD9576}" type="pres">
      <dgm:prSet presAssocID="{AC1FBC6E-00BF-40A8-B9F8-8558D1BCD61A}" presName="childTextArrow" presStyleLbl="fgAccFollowNode1" presStyleIdx="3" presStyleCnt="4">
        <dgm:presLayoutVars>
          <dgm:bulletEnabled val="1"/>
        </dgm:presLayoutVars>
      </dgm:prSet>
      <dgm:spPr>
        <a:prstGeom prst="chevron">
          <a:avLst/>
        </a:prstGeom>
      </dgm:spPr>
    </dgm:pt>
  </dgm:ptLst>
  <dgm:cxnLst>
    <dgm:cxn modelId="{CCE52808-85BC-40C9-B200-11B8EF2F8BD7}" srcId="{53C7495C-8487-49C6-A947-8ACF0E93FC4D}" destId="{87F99F22-FD31-4921-A3C7-A1DC4B278509}" srcOrd="0" destOrd="0" parTransId="{0C29DCCE-411C-4CA3-8795-F8DFC1BD040B}" sibTransId="{3FEE491F-262C-44CC-90D6-841E35CFDFAB}"/>
    <dgm:cxn modelId="{8620130A-AC68-4F89-8D40-846443C7ABBD}" type="presOf" srcId="{BD40E6FC-C59C-40DC-B2BC-49F38C5082C4}" destId="{037FE8FA-FF05-4796-87AA-11FAE38CBD4D}" srcOrd="1" destOrd="0" presId="urn:microsoft.com/office/officeart/2005/8/layout/process4"/>
    <dgm:cxn modelId="{E940410D-6641-4073-9F35-96821A02388E}" srcId="{53C7495C-8487-49C6-A947-8ACF0E93FC4D}" destId="{413ED53E-AAD8-44A9-976C-77FCF3E3F644}" srcOrd="2" destOrd="0" parTransId="{05B403F4-3E8C-4AAC-955A-D7A87A23A562}" sibTransId="{C84A12F4-7697-4E15-AC1E-92A1535A205A}"/>
    <dgm:cxn modelId="{31C73411-4968-45A7-BA4C-1500AE62735B}" type="presOf" srcId="{AC1FBC6E-00BF-40A8-B9F8-8558D1BCD61A}" destId="{5F7A6A43-FF6A-475A-BFB2-6D3122DD9576}" srcOrd="0" destOrd="0" presId="urn:microsoft.com/office/officeart/2005/8/layout/process4"/>
    <dgm:cxn modelId="{54C10A1C-D7E2-4641-A1FA-87C9D4E040F5}" type="presOf" srcId="{E3360E04-0349-42DF-8D59-9A93E72585B0}" destId="{25A27EC9-A48B-490A-B66E-E34F67A24A1A}" srcOrd="0" destOrd="0" presId="urn:microsoft.com/office/officeart/2005/8/layout/process4"/>
    <dgm:cxn modelId="{03935A1D-89E8-43DB-A094-CE84BD7C0111}" srcId="{413ED53E-AAD8-44A9-976C-77FCF3E3F644}" destId="{E3360E04-0349-42DF-8D59-9A93E72585B0}" srcOrd="0" destOrd="0" parTransId="{C0B978FE-25A9-4B49-BDC5-FFDE51207B37}" sibTransId="{EEE64027-4789-42A3-A919-CE32B44C52A6}"/>
    <dgm:cxn modelId="{D8432320-06EB-4D0B-9040-D2861B9FF7C2}" type="presOf" srcId="{D80F81D8-5C41-4358-8FBE-3009EF4686E9}" destId="{39D512A0-367D-4405-8B4E-1E6973F7D0E6}" srcOrd="0" destOrd="0" presId="urn:microsoft.com/office/officeart/2005/8/layout/process4"/>
    <dgm:cxn modelId="{6A1FEC22-F4B5-4531-9165-08B73EFEE99B}" type="presOf" srcId="{53C7495C-8487-49C6-A947-8ACF0E93FC4D}" destId="{6F762055-B0C6-4057-89ED-66ABE6622450}" srcOrd="0" destOrd="0" presId="urn:microsoft.com/office/officeart/2005/8/layout/process4"/>
    <dgm:cxn modelId="{F38C1235-91A8-4D40-9888-F6B7C5B0C381}" srcId="{BD40E6FC-C59C-40DC-B2BC-49F38C5082C4}" destId="{0D5F6F3B-11DE-4299-8F73-8C60F0D52D3F}" srcOrd="0" destOrd="0" parTransId="{938BD677-8E0F-41A1-89A0-E754A508F8EB}" sibTransId="{B80C8BEF-DCE1-4802-BFD8-A1A41446E2CF}"/>
    <dgm:cxn modelId="{DB32AB64-794A-4BCD-A80B-5AA196A2DE5C}" type="presOf" srcId="{0D5F6F3B-11DE-4299-8F73-8C60F0D52D3F}" destId="{3073E6B8-C5F0-4E38-B6C8-D190B84EEB4D}" srcOrd="0" destOrd="0" presId="urn:microsoft.com/office/officeart/2005/8/layout/process4"/>
    <dgm:cxn modelId="{7012DC73-2F94-48BF-9110-6A552253B734}" type="presOf" srcId="{87F99F22-FD31-4921-A3C7-A1DC4B278509}" destId="{0C37A959-1B59-4AD7-B3C4-B85CE4ADC5E8}" srcOrd="1" destOrd="0" presId="urn:microsoft.com/office/officeart/2005/8/layout/process4"/>
    <dgm:cxn modelId="{879AA378-5CC9-4FF4-90A9-354151A5521E}" srcId="{53C7495C-8487-49C6-A947-8ACF0E93FC4D}" destId="{BD40E6FC-C59C-40DC-B2BC-49F38C5082C4}" srcOrd="3" destOrd="0" parTransId="{E4685024-048F-4917-9B0A-35A531AE5503}" sibTransId="{33B3BD90-1527-45B0-9213-D78730447DD4}"/>
    <dgm:cxn modelId="{6780CB78-7A23-4871-AD3D-C46EA8137B3A}" type="presOf" srcId="{D80F81D8-5C41-4358-8FBE-3009EF4686E9}" destId="{9442EEB0-C722-4E57-B0CB-80EC2702CD11}" srcOrd="1" destOrd="0" presId="urn:microsoft.com/office/officeart/2005/8/layout/process4"/>
    <dgm:cxn modelId="{B0FDFC79-52F5-4FFE-9094-083E491F67CA}" type="presOf" srcId="{413ED53E-AAD8-44A9-976C-77FCF3E3F644}" destId="{750B3282-21E4-40A3-B3E5-347664118840}" srcOrd="1" destOrd="0" presId="urn:microsoft.com/office/officeart/2005/8/layout/process4"/>
    <dgm:cxn modelId="{FEC06D97-ED82-45B3-97F1-5BC29D67468F}" type="presOf" srcId="{BD40E6FC-C59C-40DC-B2BC-49F38C5082C4}" destId="{57B5AFBD-0839-4373-A7DE-8BE972B0CDFD}" srcOrd="0" destOrd="0" presId="urn:microsoft.com/office/officeart/2005/8/layout/process4"/>
    <dgm:cxn modelId="{1441A0A1-4377-4F11-8483-6469E82349DF}" srcId="{53C7495C-8487-49C6-A947-8ACF0E93FC4D}" destId="{D80F81D8-5C41-4358-8FBE-3009EF4686E9}" srcOrd="1" destOrd="0" parTransId="{4E4BDE03-34C0-4059-A8E9-BCB28169D21E}" sibTransId="{3FD69E5D-675A-42B9-BB5C-4F56C48BC574}"/>
    <dgm:cxn modelId="{572A50B9-12A8-4792-BBA8-050D378CA9A2}" srcId="{D80F81D8-5C41-4358-8FBE-3009EF4686E9}" destId="{63E61239-4B94-4715-BA7C-F9F513B15D80}" srcOrd="0" destOrd="0" parTransId="{28E6F817-67EB-4273-8D3A-7FA1A117BF2F}" sibTransId="{63D90A9C-4759-4D98-8E2E-73FACAAAE6A4}"/>
    <dgm:cxn modelId="{466C95BD-A0D4-4297-BB7A-6ACBAE5F387C}" type="presOf" srcId="{63E61239-4B94-4715-BA7C-F9F513B15D80}" destId="{AC7305E5-978E-4822-BE6E-BB57D13B2976}" srcOrd="0" destOrd="0" presId="urn:microsoft.com/office/officeart/2005/8/layout/process4"/>
    <dgm:cxn modelId="{209005CF-3421-43DE-8AE6-33EEB82D5136}" type="presOf" srcId="{87F99F22-FD31-4921-A3C7-A1DC4B278509}" destId="{E0259613-A413-44EF-A3ED-E47B5C841DC0}" srcOrd="0" destOrd="0" presId="urn:microsoft.com/office/officeart/2005/8/layout/process4"/>
    <dgm:cxn modelId="{24DE53DE-2AE6-4770-8D1F-3F84CEC526AF}" type="presOf" srcId="{413ED53E-AAD8-44A9-976C-77FCF3E3F644}" destId="{7004797D-49C5-4837-8818-B5FA0E2D0871}" srcOrd="0" destOrd="0" presId="urn:microsoft.com/office/officeart/2005/8/layout/process4"/>
    <dgm:cxn modelId="{D0A3A5EA-598F-48E3-9200-AFFD3BE5D17D}" srcId="{87F99F22-FD31-4921-A3C7-A1DC4B278509}" destId="{AC1FBC6E-00BF-40A8-B9F8-8558D1BCD61A}" srcOrd="0" destOrd="0" parTransId="{CAE11D8F-A59A-4524-9538-060D7F3423FE}" sibTransId="{1E7D0080-3603-4426-9AFD-80BB310E424F}"/>
    <dgm:cxn modelId="{2F3E195C-1F8E-44A6-ADDF-929C1BC21204}" type="presParOf" srcId="{6F762055-B0C6-4057-89ED-66ABE6622450}" destId="{14AB764C-747F-4F2A-84AD-13BCE41DC779}" srcOrd="0" destOrd="0" presId="urn:microsoft.com/office/officeart/2005/8/layout/process4"/>
    <dgm:cxn modelId="{16EAD3D7-D1C8-404A-8152-C84815CADE40}" type="presParOf" srcId="{14AB764C-747F-4F2A-84AD-13BCE41DC779}" destId="{57B5AFBD-0839-4373-A7DE-8BE972B0CDFD}" srcOrd="0" destOrd="0" presId="urn:microsoft.com/office/officeart/2005/8/layout/process4"/>
    <dgm:cxn modelId="{BFD988B3-84FD-4C4E-B890-06DA4C510197}" type="presParOf" srcId="{14AB764C-747F-4F2A-84AD-13BCE41DC779}" destId="{037FE8FA-FF05-4796-87AA-11FAE38CBD4D}" srcOrd="1" destOrd="0" presId="urn:microsoft.com/office/officeart/2005/8/layout/process4"/>
    <dgm:cxn modelId="{AE35BBD3-61F3-4749-9866-DD687BB98C45}" type="presParOf" srcId="{14AB764C-747F-4F2A-84AD-13BCE41DC779}" destId="{B0E75987-ADC8-4309-A14F-9343691796EB}" srcOrd="2" destOrd="0" presId="urn:microsoft.com/office/officeart/2005/8/layout/process4"/>
    <dgm:cxn modelId="{FE0775BA-AC0D-40C2-B61F-5FD9FC416246}" type="presParOf" srcId="{B0E75987-ADC8-4309-A14F-9343691796EB}" destId="{3073E6B8-C5F0-4E38-B6C8-D190B84EEB4D}" srcOrd="0" destOrd="0" presId="urn:microsoft.com/office/officeart/2005/8/layout/process4"/>
    <dgm:cxn modelId="{FB63FEAE-D96C-4438-AA50-1D8EC4B2FAE0}" type="presParOf" srcId="{6F762055-B0C6-4057-89ED-66ABE6622450}" destId="{C699EBA3-FCC1-4DF2-B516-A3DF971B8308}" srcOrd="1" destOrd="0" presId="urn:microsoft.com/office/officeart/2005/8/layout/process4"/>
    <dgm:cxn modelId="{23E0A1F5-506D-49A6-BBDC-D8D561E0577D}" type="presParOf" srcId="{6F762055-B0C6-4057-89ED-66ABE6622450}" destId="{3240CBC5-282E-4662-A386-64494321F71A}" srcOrd="2" destOrd="0" presId="urn:microsoft.com/office/officeart/2005/8/layout/process4"/>
    <dgm:cxn modelId="{F5723F14-091A-4560-9F94-904FBBC41227}" type="presParOf" srcId="{3240CBC5-282E-4662-A386-64494321F71A}" destId="{7004797D-49C5-4837-8818-B5FA0E2D0871}" srcOrd="0" destOrd="0" presId="urn:microsoft.com/office/officeart/2005/8/layout/process4"/>
    <dgm:cxn modelId="{9F1100FC-578F-435E-933F-490BB66F6063}" type="presParOf" srcId="{3240CBC5-282E-4662-A386-64494321F71A}" destId="{750B3282-21E4-40A3-B3E5-347664118840}" srcOrd="1" destOrd="0" presId="urn:microsoft.com/office/officeart/2005/8/layout/process4"/>
    <dgm:cxn modelId="{9EC97462-AACA-4420-B897-E47E5150D7E7}" type="presParOf" srcId="{3240CBC5-282E-4662-A386-64494321F71A}" destId="{6BDD9E27-55E0-442A-A70C-7D355E794CC3}" srcOrd="2" destOrd="0" presId="urn:microsoft.com/office/officeart/2005/8/layout/process4"/>
    <dgm:cxn modelId="{EE0B2A49-1761-498E-8380-D1BBA8370718}" type="presParOf" srcId="{6BDD9E27-55E0-442A-A70C-7D355E794CC3}" destId="{25A27EC9-A48B-490A-B66E-E34F67A24A1A}" srcOrd="0" destOrd="0" presId="urn:microsoft.com/office/officeart/2005/8/layout/process4"/>
    <dgm:cxn modelId="{6C43589B-E3AC-4B94-AE23-0216113609BD}" type="presParOf" srcId="{6F762055-B0C6-4057-89ED-66ABE6622450}" destId="{87AC2FA1-97FB-400F-8CCB-60DBC2CC2BBC}" srcOrd="3" destOrd="0" presId="urn:microsoft.com/office/officeart/2005/8/layout/process4"/>
    <dgm:cxn modelId="{C2E99D00-3981-4CFE-917A-2943FD0E0AE8}" type="presParOf" srcId="{6F762055-B0C6-4057-89ED-66ABE6622450}" destId="{96624B8A-5BEE-4655-9904-B057BA150CF5}" srcOrd="4" destOrd="0" presId="urn:microsoft.com/office/officeart/2005/8/layout/process4"/>
    <dgm:cxn modelId="{9F91D235-B0B0-4E93-B81C-F6CB18E5407C}" type="presParOf" srcId="{96624B8A-5BEE-4655-9904-B057BA150CF5}" destId="{39D512A0-367D-4405-8B4E-1E6973F7D0E6}" srcOrd="0" destOrd="0" presId="urn:microsoft.com/office/officeart/2005/8/layout/process4"/>
    <dgm:cxn modelId="{53CFBE0E-A4D4-4EB3-A2C7-F96A13584496}" type="presParOf" srcId="{96624B8A-5BEE-4655-9904-B057BA150CF5}" destId="{9442EEB0-C722-4E57-B0CB-80EC2702CD11}" srcOrd="1" destOrd="0" presId="urn:microsoft.com/office/officeart/2005/8/layout/process4"/>
    <dgm:cxn modelId="{2565DADB-9FB0-433F-8571-0FD333EE07B7}" type="presParOf" srcId="{96624B8A-5BEE-4655-9904-B057BA150CF5}" destId="{56485BB2-9142-4F3B-A16D-5ECD52A5FC82}" srcOrd="2" destOrd="0" presId="urn:microsoft.com/office/officeart/2005/8/layout/process4"/>
    <dgm:cxn modelId="{97C506D7-5962-4DFD-ADE1-6BD43EADC515}" type="presParOf" srcId="{56485BB2-9142-4F3B-A16D-5ECD52A5FC82}" destId="{AC7305E5-978E-4822-BE6E-BB57D13B2976}" srcOrd="0" destOrd="0" presId="urn:microsoft.com/office/officeart/2005/8/layout/process4"/>
    <dgm:cxn modelId="{AEFD7DDC-1501-43CF-9E87-11C046E43397}" type="presParOf" srcId="{6F762055-B0C6-4057-89ED-66ABE6622450}" destId="{ABFC3683-CA6C-4579-8297-9B2E85A2C78B}" srcOrd="5" destOrd="0" presId="urn:microsoft.com/office/officeart/2005/8/layout/process4"/>
    <dgm:cxn modelId="{C2171DA7-D94C-40D7-8590-C565A2CECDD8}" type="presParOf" srcId="{6F762055-B0C6-4057-89ED-66ABE6622450}" destId="{9C98F1A0-18BB-4CAE-B581-C91B3D93EFD6}" srcOrd="6" destOrd="0" presId="urn:microsoft.com/office/officeart/2005/8/layout/process4"/>
    <dgm:cxn modelId="{A939BA7F-482E-4BA8-A8F8-78FB6670D67A}" type="presParOf" srcId="{9C98F1A0-18BB-4CAE-B581-C91B3D93EFD6}" destId="{E0259613-A413-44EF-A3ED-E47B5C841DC0}" srcOrd="0" destOrd="0" presId="urn:microsoft.com/office/officeart/2005/8/layout/process4"/>
    <dgm:cxn modelId="{722F4E99-FC3D-4721-A112-CF0ED046EAC4}" type="presParOf" srcId="{9C98F1A0-18BB-4CAE-B581-C91B3D93EFD6}" destId="{0C37A959-1B59-4AD7-B3C4-B85CE4ADC5E8}" srcOrd="1" destOrd="0" presId="urn:microsoft.com/office/officeart/2005/8/layout/process4"/>
    <dgm:cxn modelId="{F271E38F-9773-4B8C-A696-5BBB1EC6BB36}" type="presParOf" srcId="{9C98F1A0-18BB-4CAE-B581-C91B3D93EFD6}" destId="{04D58AA4-51E6-4293-B684-B7A85EA0572D}" srcOrd="2" destOrd="0" presId="urn:microsoft.com/office/officeart/2005/8/layout/process4"/>
    <dgm:cxn modelId="{FBFB8D5D-F4AD-4E46-9D84-DC416D15923F}" type="presParOf" srcId="{04D58AA4-51E6-4293-B684-B7A85EA0572D}" destId="{5F7A6A43-FF6A-475A-BFB2-6D3122DD957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C7495C-8487-49C6-A947-8ACF0E93FC4D}"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fr-FR"/>
        </a:p>
      </dgm:t>
    </dgm:pt>
    <dgm:pt modelId="{0858B6FD-8A65-42D7-9110-C51F4BA843FE}">
      <dgm:prSet phldrT="[Texte]" custT="1"/>
      <dgm:spPr>
        <a:solidFill>
          <a:schemeClr val="tx1">
            <a:lumMod val="95000"/>
            <a:lumOff val="5000"/>
          </a:schemeClr>
        </a:solidFill>
      </dgm:spPr>
      <dgm:t>
        <a:bodyPr/>
        <a:lstStyle/>
        <a:p>
          <a:pPr>
            <a:buNone/>
          </a:pPr>
          <a:r>
            <a:rPr lang="fr-FR" sz="1400" b="0" dirty="0">
              <a:latin typeface="+mn-lt"/>
            </a:rPr>
            <a:t>Comme il a la possibilité de naviguer par type d’éléments</a:t>
          </a:r>
        </a:p>
      </dgm:t>
    </dgm:pt>
    <dgm:pt modelId="{1FAE6B29-56A7-4538-A773-4FFFF9760F47}" type="parTrans" cxnId="{26D6395C-87F7-4FDD-85BF-4A0DB7BA2A71}">
      <dgm:prSet/>
      <dgm:spPr/>
      <dgm:t>
        <a:bodyPr/>
        <a:lstStyle/>
        <a:p>
          <a:endParaRPr lang="fr-FR"/>
        </a:p>
      </dgm:t>
    </dgm:pt>
    <dgm:pt modelId="{F5800369-482A-4BB5-9612-551F082C6E0A}" type="sibTrans" cxnId="{26D6395C-87F7-4FDD-85BF-4A0DB7BA2A71}">
      <dgm:prSet/>
      <dgm:spPr/>
      <dgm:t>
        <a:bodyPr/>
        <a:lstStyle/>
        <a:p>
          <a:endParaRPr lang="fr-FR"/>
        </a:p>
      </dgm:t>
    </dgm:pt>
    <dgm:pt modelId="{D9DD519F-3A5A-4274-ACFB-C9F79CB32A4D}">
      <dgm:prSet phldrT="[Texte]" custT="1"/>
      <dgm:spPr>
        <a:ln>
          <a:noFill/>
        </a:ln>
      </dgm:spPr>
      <dgm:t>
        <a:bodyPr/>
        <a:lstStyle/>
        <a:p>
          <a:pPr>
            <a:buNone/>
          </a:pPr>
          <a:r>
            <a:rPr lang="fr-FR" sz="1400" b="0" dirty="0">
              <a:latin typeface="+mn-lt"/>
            </a:rPr>
            <a:t>… alors les éléments doivent </a:t>
          </a:r>
          <a:r>
            <a:rPr lang="fr-FR" sz="1400" b="1" dirty="0">
              <a:latin typeface="+mn-lt"/>
            </a:rPr>
            <a:t>respecter leur sémantique </a:t>
          </a:r>
          <a:r>
            <a:rPr lang="fr-FR" sz="1200" b="0" dirty="0">
              <a:latin typeface="+mn-lt"/>
            </a:rPr>
            <a:t>(un bouton va valider une action dans la page tandis qu’un lien permet de  changer de page ou de se déplacer dans la page)</a:t>
          </a:r>
          <a:endParaRPr lang="fr-FR" sz="1400" b="0" dirty="0">
            <a:latin typeface="+mn-lt"/>
          </a:endParaRPr>
        </a:p>
      </dgm:t>
    </dgm:pt>
    <dgm:pt modelId="{82447A1B-A915-49A6-82C3-97DAC8784853}" type="parTrans" cxnId="{0BA2B31C-1AA9-4136-B1F7-537740C87D1A}">
      <dgm:prSet/>
      <dgm:spPr/>
      <dgm:t>
        <a:bodyPr/>
        <a:lstStyle/>
        <a:p>
          <a:endParaRPr lang="fr-FR"/>
        </a:p>
      </dgm:t>
    </dgm:pt>
    <dgm:pt modelId="{DF2CCF32-C194-40B7-9CF4-415A21A85F1E}" type="sibTrans" cxnId="{0BA2B31C-1AA9-4136-B1F7-537740C87D1A}">
      <dgm:prSet/>
      <dgm:spPr/>
      <dgm:t>
        <a:bodyPr/>
        <a:lstStyle/>
        <a:p>
          <a:endParaRPr lang="fr-FR"/>
        </a:p>
      </dgm:t>
    </dgm:pt>
    <dgm:pt modelId="{C753A337-FB2F-4E15-BB83-787AB77890B2}">
      <dgm:prSet phldrT="[Texte]" custT="1"/>
      <dgm:spPr>
        <a:solidFill>
          <a:schemeClr val="tx1">
            <a:lumMod val="95000"/>
            <a:lumOff val="5000"/>
          </a:schemeClr>
        </a:solidFill>
      </dgm:spPr>
      <dgm:t>
        <a:bodyPr/>
        <a:lstStyle/>
        <a:p>
          <a:pPr>
            <a:buNone/>
          </a:pPr>
          <a:r>
            <a:rPr lang="fr-FR" sz="1400" dirty="0">
              <a:latin typeface="+mn-lt"/>
            </a:rPr>
            <a:t>Comme il navigue élément par élément</a:t>
          </a:r>
          <a:endParaRPr lang="fr-FR" sz="1400" b="0" dirty="0">
            <a:latin typeface="+mn-lt"/>
          </a:endParaRPr>
        </a:p>
      </dgm:t>
    </dgm:pt>
    <dgm:pt modelId="{7C4C8E1D-A866-4AC8-9ACF-1FFDC0A650FE}" type="parTrans" cxnId="{9693D8D7-0653-44DC-B225-448BD9356197}">
      <dgm:prSet/>
      <dgm:spPr/>
      <dgm:t>
        <a:bodyPr/>
        <a:lstStyle/>
        <a:p>
          <a:endParaRPr lang="fr-FR"/>
        </a:p>
      </dgm:t>
    </dgm:pt>
    <dgm:pt modelId="{AB06B715-1B71-4C3F-A4D9-3E44E5D592D1}" type="sibTrans" cxnId="{9693D8D7-0653-44DC-B225-448BD9356197}">
      <dgm:prSet/>
      <dgm:spPr/>
      <dgm:t>
        <a:bodyPr/>
        <a:lstStyle/>
        <a:p>
          <a:endParaRPr lang="fr-FR"/>
        </a:p>
      </dgm:t>
    </dgm:pt>
    <dgm:pt modelId="{EF26E454-5018-48F0-B299-3899B92D9A58}">
      <dgm:prSet phldrT="[Texte]" custT="1"/>
      <dgm:spPr/>
      <dgm:t>
        <a:bodyPr/>
        <a:lstStyle/>
        <a:p>
          <a:pPr>
            <a:buNone/>
          </a:pPr>
          <a:r>
            <a:rPr lang="fr-FR" sz="1200" b="0" dirty="0">
              <a:latin typeface="+mn-lt"/>
            </a:rPr>
            <a:t>… alors tout champ de formulaire et bouton doivent avoir </a:t>
          </a:r>
          <a:r>
            <a:rPr lang="fr-FR" sz="1200" b="1" dirty="0">
              <a:latin typeface="+mn-lt"/>
            </a:rPr>
            <a:t>une étiquette compréhensible</a:t>
          </a:r>
          <a:r>
            <a:rPr lang="fr-FR" sz="1200" b="0" dirty="0">
              <a:latin typeface="+mn-lt"/>
            </a:rPr>
            <a:t> </a:t>
          </a:r>
          <a:r>
            <a:rPr lang="fr-FR" sz="1200" b="1" dirty="0">
              <a:latin typeface="+mn-lt"/>
            </a:rPr>
            <a:t>hors contexte</a:t>
          </a:r>
          <a:endParaRPr lang="fr-FR" sz="1200" b="0" dirty="0">
            <a:latin typeface="+mn-lt"/>
          </a:endParaRPr>
        </a:p>
      </dgm:t>
    </dgm:pt>
    <dgm:pt modelId="{F88DE4F5-9ABD-4817-A05D-8A32BC959C4A}" type="parTrans" cxnId="{F12CA335-E2A9-4DB4-B216-D352CF8D7272}">
      <dgm:prSet/>
      <dgm:spPr/>
      <dgm:t>
        <a:bodyPr/>
        <a:lstStyle/>
        <a:p>
          <a:endParaRPr lang="fr-FR"/>
        </a:p>
      </dgm:t>
    </dgm:pt>
    <dgm:pt modelId="{57DB6AB4-7454-4354-BB47-31DF05D9AAF1}" type="sibTrans" cxnId="{F12CA335-E2A9-4DB4-B216-D352CF8D7272}">
      <dgm:prSet/>
      <dgm:spPr/>
      <dgm:t>
        <a:bodyPr/>
        <a:lstStyle/>
        <a:p>
          <a:endParaRPr lang="fr-FR"/>
        </a:p>
      </dgm:t>
    </dgm:pt>
    <dgm:pt modelId="{9D15027F-67BB-4C2A-AAF4-341412218F92}" type="pres">
      <dgm:prSet presAssocID="{53C7495C-8487-49C6-A947-8ACF0E93FC4D}" presName="Name0" presStyleCnt="0">
        <dgm:presLayoutVars>
          <dgm:dir/>
          <dgm:animLvl val="lvl"/>
          <dgm:resizeHandles val="exact"/>
        </dgm:presLayoutVars>
      </dgm:prSet>
      <dgm:spPr/>
    </dgm:pt>
    <dgm:pt modelId="{EA53BAC9-CF0A-40FE-9399-F9ED158A7D79}" type="pres">
      <dgm:prSet presAssocID="{C753A337-FB2F-4E15-BB83-787AB77890B2}" presName="boxAndChildren" presStyleCnt="0"/>
      <dgm:spPr/>
    </dgm:pt>
    <dgm:pt modelId="{03AF1798-9E47-48D9-8CD6-4AB8794CE67E}" type="pres">
      <dgm:prSet presAssocID="{C753A337-FB2F-4E15-BB83-787AB77890B2}" presName="parentTextBox" presStyleLbl="node1" presStyleIdx="0" presStyleCnt="2"/>
      <dgm:spPr/>
    </dgm:pt>
    <dgm:pt modelId="{0F2E0D80-8C98-4AFF-915B-5918B01E5BA5}" type="pres">
      <dgm:prSet presAssocID="{C753A337-FB2F-4E15-BB83-787AB77890B2}" presName="entireBox" presStyleLbl="node1" presStyleIdx="0" presStyleCnt="2"/>
      <dgm:spPr/>
    </dgm:pt>
    <dgm:pt modelId="{8085255B-876B-4F04-9CF9-3331FD50F53A}" type="pres">
      <dgm:prSet presAssocID="{C753A337-FB2F-4E15-BB83-787AB77890B2}" presName="descendantBox" presStyleCnt="0"/>
      <dgm:spPr/>
    </dgm:pt>
    <dgm:pt modelId="{04B760CB-6CAF-470C-842A-2DDF5BC867FF}" type="pres">
      <dgm:prSet presAssocID="{EF26E454-5018-48F0-B299-3899B92D9A58}" presName="childTextBox" presStyleLbl="fgAccFollowNode1" presStyleIdx="0" presStyleCnt="2">
        <dgm:presLayoutVars>
          <dgm:bulletEnabled val="1"/>
        </dgm:presLayoutVars>
      </dgm:prSet>
      <dgm:spPr>
        <a:prstGeom prst="chevron">
          <a:avLst/>
        </a:prstGeom>
      </dgm:spPr>
    </dgm:pt>
    <dgm:pt modelId="{EF57F0CE-C57F-4AED-987C-E304BFB7B48B}" type="pres">
      <dgm:prSet presAssocID="{F5800369-482A-4BB5-9612-551F082C6E0A}" presName="sp" presStyleCnt="0"/>
      <dgm:spPr/>
    </dgm:pt>
    <dgm:pt modelId="{106D82ED-1748-4AB3-9323-D484885D1F7A}" type="pres">
      <dgm:prSet presAssocID="{0858B6FD-8A65-42D7-9110-C51F4BA843FE}" presName="arrowAndChildren" presStyleCnt="0"/>
      <dgm:spPr/>
    </dgm:pt>
    <dgm:pt modelId="{8B3A58AC-A2A6-42E6-BEF6-D9A74190F8A4}" type="pres">
      <dgm:prSet presAssocID="{0858B6FD-8A65-42D7-9110-C51F4BA843FE}" presName="parentTextArrow" presStyleLbl="node1" presStyleIdx="0" presStyleCnt="2"/>
      <dgm:spPr/>
    </dgm:pt>
    <dgm:pt modelId="{32F259EA-90F4-4846-A67E-F6A1FBC4B5DF}" type="pres">
      <dgm:prSet presAssocID="{0858B6FD-8A65-42D7-9110-C51F4BA843FE}" presName="arrow" presStyleLbl="node1" presStyleIdx="1" presStyleCnt="2" custLinFactNeighborX="-15583" custLinFactNeighborY="3781"/>
      <dgm:spPr/>
    </dgm:pt>
    <dgm:pt modelId="{FF259201-1A0D-4577-B39D-BF343A3B748B}" type="pres">
      <dgm:prSet presAssocID="{0858B6FD-8A65-42D7-9110-C51F4BA843FE}" presName="descendantArrow" presStyleCnt="0"/>
      <dgm:spPr/>
    </dgm:pt>
    <dgm:pt modelId="{41F79300-8882-48AC-B5B7-B70F10E21B96}" type="pres">
      <dgm:prSet presAssocID="{D9DD519F-3A5A-4274-ACFB-C9F79CB32A4D}" presName="childTextArrow" presStyleLbl="fgAccFollowNode1" presStyleIdx="1" presStyleCnt="2" custScaleY="138103" custLinFactNeighborY="38328">
        <dgm:presLayoutVars>
          <dgm:bulletEnabled val="1"/>
        </dgm:presLayoutVars>
      </dgm:prSet>
      <dgm:spPr>
        <a:prstGeom prst="chevron">
          <a:avLst/>
        </a:prstGeom>
      </dgm:spPr>
    </dgm:pt>
  </dgm:ptLst>
  <dgm:cxnLst>
    <dgm:cxn modelId="{1D84E807-2DC6-4522-80EC-FF58BACBD168}" type="presOf" srcId="{0858B6FD-8A65-42D7-9110-C51F4BA843FE}" destId="{32F259EA-90F4-4846-A67E-F6A1FBC4B5DF}" srcOrd="1" destOrd="0" presId="urn:microsoft.com/office/officeart/2005/8/layout/process4"/>
    <dgm:cxn modelId="{455C7A14-95AA-4982-A038-DF2DD4B20708}" type="presOf" srcId="{C753A337-FB2F-4E15-BB83-787AB77890B2}" destId="{0F2E0D80-8C98-4AFF-915B-5918B01E5BA5}" srcOrd="1" destOrd="0" presId="urn:microsoft.com/office/officeart/2005/8/layout/process4"/>
    <dgm:cxn modelId="{0BA2B31C-1AA9-4136-B1F7-537740C87D1A}" srcId="{0858B6FD-8A65-42D7-9110-C51F4BA843FE}" destId="{D9DD519F-3A5A-4274-ACFB-C9F79CB32A4D}" srcOrd="0" destOrd="0" parTransId="{82447A1B-A915-49A6-82C3-97DAC8784853}" sibTransId="{DF2CCF32-C194-40B7-9CF4-415A21A85F1E}"/>
    <dgm:cxn modelId="{85C09620-0CAD-4060-8887-4567BB277758}" type="presOf" srcId="{C753A337-FB2F-4E15-BB83-787AB77890B2}" destId="{03AF1798-9E47-48D9-8CD6-4AB8794CE67E}" srcOrd="0" destOrd="0" presId="urn:microsoft.com/office/officeart/2005/8/layout/process4"/>
    <dgm:cxn modelId="{F12CA335-E2A9-4DB4-B216-D352CF8D7272}" srcId="{C753A337-FB2F-4E15-BB83-787AB77890B2}" destId="{EF26E454-5018-48F0-B299-3899B92D9A58}" srcOrd="0" destOrd="0" parTransId="{F88DE4F5-9ABD-4817-A05D-8A32BC959C4A}" sibTransId="{57DB6AB4-7454-4354-BB47-31DF05D9AAF1}"/>
    <dgm:cxn modelId="{26D6395C-87F7-4FDD-85BF-4A0DB7BA2A71}" srcId="{53C7495C-8487-49C6-A947-8ACF0E93FC4D}" destId="{0858B6FD-8A65-42D7-9110-C51F4BA843FE}" srcOrd="0" destOrd="0" parTransId="{1FAE6B29-56A7-4538-A773-4FFFF9760F47}" sibTransId="{F5800369-482A-4BB5-9612-551F082C6E0A}"/>
    <dgm:cxn modelId="{09CB4173-78BD-471C-AE20-8C897430DC25}" type="presOf" srcId="{53C7495C-8487-49C6-A947-8ACF0E93FC4D}" destId="{9D15027F-67BB-4C2A-AAF4-341412218F92}" srcOrd="0" destOrd="0" presId="urn:microsoft.com/office/officeart/2005/8/layout/process4"/>
    <dgm:cxn modelId="{EBE4D87D-AA7B-40A1-83CB-3E6E4292E5A6}" type="presOf" srcId="{0858B6FD-8A65-42D7-9110-C51F4BA843FE}" destId="{8B3A58AC-A2A6-42E6-BEF6-D9A74190F8A4}" srcOrd="0" destOrd="0" presId="urn:microsoft.com/office/officeart/2005/8/layout/process4"/>
    <dgm:cxn modelId="{EF59E988-E66B-474F-A6C1-C9367CFA6F71}" type="presOf" srcId="{EF26E454-5018-48F0-B299-3899B92D9A58}" destId="{04B760CB-6CAF-470C-842A-2DDF5BC867FF}" srcOrd="0" destOrd="0" presId="urn:microsoft.com/office/officeart/2005/8/layout/process4"/>
    <dgm:cxn modelId="{54417BB3-634C-4AAF-9E1B-8A99E8900EDB}" type="presOf" srcId="{D9DD519F-3A5A-4274-ACFB-C9F79CB32A4D}" destId="{41F79300-8882-48AC-B5B7-B70F10E21B96}" srcOrd="0" destOrd="0" presId="urn:microsoft.com/office/officeart/2005/8/layout/process4"/>
    <dgm:cxn modelId="{9693D8D7-0653-44DC-B225-448BD9356197}" srcId="{53C7495C-8487-49C6-A947-8ACF0E93FC4D}" destId="{C753A337-FB2F-4E15-BB83-787AB77890B2}" srcOrd="1" destOrd="0" parTransId="{7C4C8E1D-A866-4AC8-9ACF-1FFDC0A650FE}" sibTransId="{AB06B715-1B71-4C3F-A4D9-3E44E5D592D1}"/>
    <dgm:cxn modelId="{70E50C42-D2E7-4262-8DF6-A90D1281459B}" type="presParOf" srcId="{9D15027F-67BB-4C2A-AAF4-341412218F92}" destId="{EA53BAC9-CF0A-40FE-9399-F9ED158A7D79}" srcOrd="0" destOrd="0" presId="urn:microsoft.com/office/officeart/2005/8/layout/process4"/>
    <dgm:cxn modelId="{7204E7A0-D86C-407B-AA1B-655085B2858C}" type="presParOf" srcId="{EA53BAC9-CF0A-40FE-9399-F9ED158A7D79}" destId="{03AF1798-9E47-48D9-8CD6-4AB8794CE67E}" srcOrd="0" destOrd="0" presId="urn:microsoft.com/office/officeart/2005/8/layout/process4"/>
    <dgm:cxn modelId="{5EBE66BA-FBE7-465B-9110-9F7155713017}" type="presParOf" srcId="{EA53BAC9-CF0A-40FE-9399-F9ED158A7D79}" destId="{0F2E0D80-8C98-4AFF-915B-5918B01E5BA5}" srcOrd="1" destOrd="0" presId="urn:microsoft.com/office/officeart/2005/8/layout/process4"/>
    <dgm:cxn modelId="{BF040EB2-3209-4ECF-B62B-FED7ED016477}" type="presParOf" srcId="{EA53BAC9-CF0A-40FE-9399-F9ED158A7D79}" destId="{8085255B-876B-4F04-9CF9-3331FD50F53A}" srcOrd="2" destOrd="0" presId="urn:microsoft.com/office/officeart/2005/8/layout/process4"/>
    <dgm:cxn modelId="{B1C04571-B8C4-4013-993F-336FF9EF014E}" type="presParOf" srcId="{8085255B-876B-4F04-9CF9-3331FD50F53A}" destId="{04B760CB-6CAF-470C-842A-2DDF5BC867FF}" srcOrd="0" destOrd="0" presId="urn:microsoft.com/office/officeart/2005/8/layout/process4"/>
    <dgm:cxn modelId="{0D1DD38C-DDA4-4CB2-97D3-A9AB0C16FACD}" type="presParOf" srcId="{9D15027F-67BB-4C2A-AAF4-341412218F92}" destId="{EF57F0CE-C57F-4AED-987C-E304BFB7B48B}" srcOrd="1" destOrd="0" presId="urn:microsoft.com/office/officeart/2005/8/layout/process4"/>
    <dgm:cxn modelId="{603BC349-24D3-4D4A-B36B-E524D3DC269E}" type="presParOf" srcId="{9D15027F-67BB-4C2A-AAF4-341412218F92}" destId="{106D82ED-1748-4AB3-9323-D484885D1F7A}" srcOrd="2" destOrd="0" presId="urn:microsoft.com/office/officeart/2005/8/layout/process4"/>
    <dgm:cxn modelId="{1F2138D1-2696-4330-994D-DF5028F6F339}" type="presParOf" srcId="{106D82ED-1748-4AB3-9323-D484885D1F7A}" destId="{8B3A58AC-A2A6-42E6-BEF6-D9A74190F8A4}" srcOrd="0" destOrd="0" presId="urn:microsoft.com/office/officeart/2005/8/layout/process4"/>
    <dgm:cxn modelId="{359ACEF5-CB24-4410-A240-6F2AE6E96FBB}" type="presParOf" srcId="{106D82ED-1748-4AB3-9323-D484885D1F7A}" destId="{32F259EA-90F4-4846-A67E-F6A1FBC4B5DF}" srcOrd="1" destOrd="0" presId="urn:microsoft.com/office/officeart/2005/8/layout/process4"/>
    <dgm:cxn modelId="{172D75CA-AC9A-47E1-A00E-D58BE9D6C079}" type="presParOf" srcId="{106D82ED-1748-4AB3-9323-D484885D1F7A}" destId="{FF259201-1A0D-4577-B39D-BF343A3B748B}" srcOrd="2" destOrd="0" presId="urn:microsoft.com/office/officeart/2005/8/layout/process4"/>
    <dgm:cxn modelId="{42EF3B21-7AEB-4D33-9F9B-242DFD9C7799}" type="presParOf" srcId="{FF259201-1A0D-4577-B39D-BF343A3B748B}" destId="{41F79300-8882-48AC-B5B7-B70F10E21B96}" srcOrd="0" destOrd="0" presId="urn:microsoft.com/office/officeart/2005/8/layout/process4"/>
  </dgm:cxnLst>
  <dgm:bg>
    <a:solidFill>
      <a:schemeClr val="tx1">
        <a:lumMod val="95000"/>
        <a:lumOff val="5000"/>
      </a:schemeClr>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1196B9-F327-4E87-B431-11A05AF9F03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0870A770-AA6C-4399-A890-5EB47EAEA78D}">
      <dgm:prSet phldrT="[Texte]"/>
      <dgm:spPr/>
      <dgm:t>
        <a:bodyPr/>
        <a:lstStyle/>
        <a:p>
          <a:r>
            <a:rPr lang="fr-FR" dirty="0">
              <a:solidFill>
                <a:schemeClr val="tx1"/>
              </a:solidFill>
            </a:rPr>
            <a:t>Atteinte vision périphérique</a:t>
          </a:r>
        </a:p>
      </dgm:t>
    </dgm:pt>
    <dgm:pt modelId="{2DB93B81-293D-4D76-A19E-CF6BF9BF3F24}" type="parTrans" cxnId="{665CD7ED-3325-4F0A-B02B-9D55DA0BAA40}">
      <dgm:prSet/>
      <dgm:spPr/>
      <dgm:t>
        <a:bodyPr/>
        <a:lstStyle/>
        <a:p>
          <a:endParaRPr lang="fr-FR"/>
        </a:p>
      </dgm:t>
    </dgm:pt>
    <dgm:pt modelId="{273E7053-69F7-4681-AAD5-8B8A99C96CC6}" type="sibTrans" cxnId="{665CD7ED-3325-4F0A-B02B-9D55DA0BAA40}">
      <dgm:prSet/>
      <dgm:spPr/>
      <dgm:t>
        <a:bodyPr/>
        <a:lstStyle/>
        <a:p>
          <a:endParaRPr lang="fr-FR"/>
        </a:p>
      </dgm:t>
    </dgm:pt>
    <dgm:pt modelId="{3EEA444F-1869-4004-9CDF-C47AD8ACDC22}">
      <dgm:prSet phldrT="[Texte]"/>
      <dgm:spPr/>
      <dgm:t>
        <a:bodyPr/>
        <a:lstStyle/>
        <a:p>
          <a:r>
            <a:rPr lang="fr-FR" dirty="0"/>
            <a:t>Repérage et emplacement des objets (choses, gens, obstacles, mot suivant, ligne) : environnement à reconstruire</a:t>
          </a:r>
        </a:p>
      </dgm:t>
    </dgm:pt>
    <dgm:pt modelId="{4F313D8C-3BCB-4FE7-93A6-5CBF2279AC6F}" type="parTrans" cxnId="{17826015-301C-46F8-BA18-B493BB2C8118}">
      <dgm:prSet/>
      <dgm:spPr/>
      <dgm:t>
        <a:bodyPr/>
        <a:lstStyle/>
        <a:p>
          <a:endParaRPr lang="fr-FR"/>
        </a:p>
      </dgm:t>
    </dgm:pt>
    <dgm:pt modelId="{F00DF07C-BC7F-4E46-84CD-6C9969CD1AA5}" type="sibTrans" cxnId="{17826015-301C-46F8-BA18-B493BB2C8118}">
      <dgm:prSet/>
      <dgm:spPr/>
      <dgm:t>
        <a:bodyPr/>
        <a:lstStyle/>
        <a:p>
          <a:endParaRPr lang="fr-FR"/>
        </a:p>
      </dgm:t>
    </dgm:pt>
    <dgm:pt modelId="{4F42B7E4-BE75-41AC-AC57-59D887D2FAD2}">
      <dgm:prSet phldrT="[Texte]"/>
      <dgm:spPr/>
      <dgm:t>
        <a:bodyPr/>
        <a:lstStyle/>
        <a:p>
          <a:r>
            <a:rPr lang="fr-FR" dirty="0"/>
            <a:t>Détection des objets en mouvement</a:t>
          </a:r>
        </a:p>
      </dgm:t>
    </dgm:pt>
    <dgm:pt modelId="{51B318CF-9E51-4355-8C05-D1592D7693F3}" type="parTrans" cxnId="{30C1A924-78EA-433E-BAB1-176E85BA94A9}">
      <dgm:prSet/>
      <dgm:spPr/>
      <dgm:t>
        <a:bodyPr/>
        <a:lstStyle/>
        <a:p>
          <a:endParaRPr lang="fr-FR"/>
        </a:p>
      </dgm:t>
    </dgm:pt>
    <dgm:pt modelId="{C4253C62-4489-40BA-A8C1-C36489064D4F}" type="sibTrans" cxnId="{30C1A924-78EA-433E-BAB1-176E85BA94A9}">
      <dgm:prSet/>
      <dgm:spPr/>
      <dgm:t>
        <a:bodyPr/>
        <a:lstStyle/>
        <a:p>
          <a:endParaRPr lang="fr-FR"/>
        </a:p>
      </dgm:t>
    </dgm:pt>
    <dgm:pt modelId="{1BED56C2-F558-47DB-AB8B-BE58E5B54430}">
      <dgm:prSet phldrT="[Texte]"/>
      <dgm:spPr/>
      <dgm:t>
        <a:bodyPr/>
        <a:lstStyle/>
        <a:p>
          <a:r>
            <a:rPr lang="fr-FR" dirty="0">
              <a:solidFill>
                <a:schemeClr val="tx1"/>
              </a:solidFill>
            </a:rPr>
            <a:t>Atteinte de l’acuité visuelle (flou général)</a:t>
          </a:r>
        </a:p>
      </dgm:t>
    </dgm:pt>
    <dgm:pt modelId="{0EB7F6B4-73AF-47A8-87A0-FDC3E7D50D25}" type="parTrans" cxnId="{699472BF-CE10-4D65-9E1D-EACF065642B7}">
      <dgm:prSet/>
      <dgm:spPr/>
      <dgm:t>
        <a:bodyPr/>
        <a:lstStyle/>
        <a:p>
          <a:endParaRPr lang="fr-FR"/>
        </a:p>
      </dgm:t>
    </dgm:pt>
    <dgm:pt modelId="{8B7D6FE0-5B46-44DF-BA0C-9433D6699D9E}" type="sibTrans" cxnId="{699472BF-CE10-4D65-9E1D-EACF065642B7}">
      <dgm:prSet/>
      <dgm:spPr/>
      <dgm:t>
        <a:bodyPr/>
        <a:lstStyle/>
        <a:p>
          <a:endParaRPr lang="fr-FR"/>
        </a:p>
      </dgm:t>
    </dgm:pt>
    <dgm:pt modelId="{E4BEF911-67CC-4A79-A78E-BC5A931281A6}">
      <dgm:prSet phldrT="[Texte]"/>
      <dgm:spPr/>
      <dgm:t>
        <a:bodyPr/>
        <a:lstStyle/>
        <a:p>
          <a:r>
            <a:rPr lang="fr-FR" dirty="0"/>
            <a:t>Réduction du champs visuel (pas de perte acuité)</a:t>
          </a:r>
        </a:p>
      </dgm:t>
    </dgm:pt>
    <dgm:pt modelId="{383D43CB-35A5-47EE-BB01-5AA3DBE89124}" type="parTrans" cxnId="{CC33D46C-6C6D-4654-BF6C-FAE33C4B6340}">
      <dgm:prSet/>
      <dgm:spPr/>
      <dgm:t>
        <a:bodyPr/>
        <a:lstStyle/>
        <a:p>
          <a:endParaRPr lang="fr-FR"/>
        </a:p>
      </dgm:t>
    </dgm:pt>
    <dgm:pt modelId="{F4E37BCF-7570-43D3-B1FF-A9C967021CE5}" type="sibTrans" cxnId="{CC33D46C-6C6D-4654-BF6C-FAE33C4B6340}">
      <dgm:prSet/>
      <dgm:spPr/>
      <dgm:t>
        <a:bodyPr/>
        <a:lstStyle/>
        <a:p>
          <a:endParaRPr lang="fr-FR"/>
        </a:p>
      </dgm:t>
    </dgm:pt>
    <dgm:pt modelId="{10373C33-A28F-41E4-AB4A-117F94F7F8AF}">
      <dgm:prSet phldrT="[Texte]"/>
      <dgm:spPr/>
      <dgm:t>
        <a:bodyPr/>
        <a:lstStyle/>
        <a:p>
          <a:r>
            <a:rPr lang="fr-FR" dirty="0"/>
            <a:t>Vision fine &amp; précise de près (lecture, écriture)</a:t>
          </a:r>
        </a:p>
      </dgm:t>
    </dgm:pt>
    <dgm:pt modelId="{D62243F3-7EEB-47D9-A0C3-57663BCFE52A}" type="parTrans" cxnId="{B2E91FAD-A664-47CD-A866-DF467B78004F}">
      <dgm:prSet/>
      <dgm:spPr/>
      <dgm:t>
        <a:bodyPr/>
        <a:lstStyle/>
        <a:p>
          <a:endParaRPr lang="fr-FR"/>
        </a:p>
      </dgm:t>
    </dgm:pt>
    <dgm:pt modelId="{3AF90E57-5D21-4E1C-8FE2-8E85F8A35E74}" type="sibTrans" cxnId="{B2E91FAD-A664-47CD-A866-DF467B78004F}">
      <dgm:prSet/>
      <dgm:spPr/>
      <dgm:t>
        <a:bodyPr/>
        <a:lstStyle/>
        <a:p>
          <a:endParaRPr lang="fr-FR"/>
        </a:p>
      </dgm:t>
    </dgm:pt>
    <dgm:pt modelId="{AC5EE801-56EF-4BBC-B1E0-6D66B2C12BFA}">
      <dgm:prSet phldrT="[Texte]"/>
      <dgm:spPr/>
      <dgm:t>
        <a:bodyPr/>
        <a:lstStyle/>
        <a:p>
          <a:r>
            <a:rPr lang="fr-FR" dirty="0"/>
            <a:t>Appréciation des distances avec maladresse des gestes dans les lieux encombrés</a:t>
          </a:r>
        </a:p>
      </dgm:t>
    </dgm:pt>
    <dgm:pt modelId="{42C0A09E-D891-4C23-806B-192A6E09B438}" type="parTrans" cxnId="{B07D9083-BDA1-49B9-8B03-3CE2DF1F72AE}">
      <dgm:prSet/>
      <dgm:spPr/>
      <dgm:t>
        <a:bodyPr/>
        <a:lstStyle/>
        <a:p>
          <a:endParaRPr lang="fr-FR"/>
        </a:p>
      </dgm:t>
    </dgm:pt>
    <dgm:pt modelId="{6F5F9522-C65B-447E-A1A4-FBBA745EEDA5}" type="sibTrans" cxnId="{B07D9083-BDA1-49B9-8B03-3CE2DF1F72AE}">
      <dgm:prSet/>
      <dgm:spPr/>
      <dgm:t>
        <a:bodyPr/>
        <a:lstStyle/>
        <a:p>
          <a:endParaRPr lang="fr-FR"/>
        </a:p>
      </dgm:t>
    </dgm:pt>
    <dgm:pt modelId="{BFD0B332-C25C-4009-926C-4235DCB3DCB4}">
      <dgm:prSet phldrT="[Texte]"/>
      <dgm:spPr/>
      <dgm:t>
        <a:bodyPr/>
        <a:lstStyle/>
        <a:p>
          <a:r>
            <a:rPr lang="fr-FR" dirty="0"/>
            <a:t>Perception des couleurs surtout des foncées</a:t>
          </a:r>
        </a:p>
      </dgm:t>
    </dgm:pt>
    <dgm:pt modelId="{F3C5CDB0-D739-40C3-AD13-CDCE6BEF8B17}" type="parTrans" cxnId="{6C5C28E8-E442-41AD-8D12-547FCC7ECD31}">
      <dgm:prSet/>
      <dgm:spPr/>
      <dgm:t>
        <a:bodyPr/>
        <a:lstStyle/>
        <a:p>
          <a:endParaRPr lang="fr-FR"/>
        </a:p>
      </dgm:t>
    </dgm:pt>
    <dgm:pt modelId="{3BD71779-A3BF-487A-960F-85E03B979F5E}" type="sibTrans" cxnId="{6C5C28E8-E442-41AD-8D12-547FCC7ECD31}">
      <dgm:prSet/>
      <dgm:spPr/>
      <dgm:t>
        <a:bodyPr/>
        <a:lstStyle/>
        <a:p>
          <a:endParaRPr lang="fr-FR"/>
        </a:p>
      </dgm:t>
    </dgm:pt>
    <dgm:pt modelId="{AAA71331-BFFC-4CE2-BF28-B129CCAD4CEA}">
      <dgm:prSet phldrT="[Texte]"/>
      <dgm:spPr/>
      <dgm:t>
        <a:bodyPr/>
        <a:lstStyle/>
        <a:p>
          <a:r>
            <a:rPr lang="fr-FR" dirty="0"/>
            <a:t>Discrimination des contenus (voir à travers un verre dépoli)</a:t>
          </a:r>
        </a:p>
      </dgm:t>
    </dgm:pt>
    <dgm:pt modelId="{6265C123-6080-4409-B5FA-5127F041122A}" type="parTrans" cxnId="{F2B5DD75-4A9F-4106-99DB-984199082B18}">
      <dgm:prSet/>
      <dgm:spPr/>
      <dgm:t>
        <a:bodyPr/>
        <a:lstStyle/>
        <a:p>
          <a:endParaRPr lang="fr-FR"/>
        </a:p>
      </dgm:t>
    </dgm:pt>
    <dgm:pt modelId="{8F1107C8-5CC4-43E8-B888-B241861C6F9D}" type="sibTrans" cxnId="{F2B5DD75-4A9F-4106-99DB-984199082B18}">
      <dgm:prSet/>
      <dgm:spPr/>
      <dgm:t>
        <a:bodyPr/>
        <a:lstStyle/>
        <a:p>
          <a:endParaRPr lang="fr-FR"/>
        </a:p>
      </dgm:t>
    </dgm:pt>
    <dgm:pt modelId="{D2459B13-BEB2-4437-AB59-B290F187E586}">
      <dgm:prSet phldrT="[Texte]"/>
      <dgm:spPr/>
      <dgm:t>
        <a:bodyPr/>
        <a:lstStyle/>
        <a:p>
          <a:r>
            <a:rPr lang="fr-FR" dirty="0"/>
            <a:t>Perception des couleurs et des contrastes</a:t>
          </a:r>
        </a:p>
      </dgm:t>
    </dgm:pt>
    <dgm:pt modelId="{CA5BE8C1-FBE0-4A4A-813A-18BFC24A9293}" type="parTrans" cxnId="{C342C679-525E-4089-9053-0FECF953E366}">
      <dgm:prSet/>
      <dgm:spPr/>
      <dgm:t>
        <a:bodyPr/>
        <a:lstStyle/>
        <a:p>
          <a:endParaRPr lang="fr-FR"/>
        </a:p>
      </dgm:t>
    </dgm:pt>
    <dgm:pt modelId="{603148AD-00F9-4BD0-B001-E299E6357D2C}" type="sibTrans" cxnId="{C342C679-525E-4089-9053-0FECF953E366}">
      <dgm:prSet/>
      <dgm:spPr/>
      <dgm:t>
        <a:bodyPr/>
        <a:lstStyle/>
        <a:p>
          <a:endParaRPr lang="fr-FR"/>
        </a:p>
      </dgm:t>
    </dgm:pt>
    <dgm:pt modelId="{F3240344-5A56-4326-AE10-9E69D9244067}">
      <dgm:prSet phldrT="[Texte]"/>
      <dgm:spPr/>
      <dgm:t>
        <a:bodyPr/>
        <a:lstStyle/>
        <a:p>
          <a:r>
            <a:rPr lang="fr-FR" dirty="0"/>
            <a:t>Eblouissements</a:t>
          </a:r>
        </a:p>
      </dgm:t>
    </dgm:pt>
    <dgm:pt modelId="{943C1C43-2941-4328-9768-636792FEC213}" type="parTrans" cxnId="{D6FEF437-1060-44CC-848C-4A22051A5D3F}">
      <dgm:prSet/>
      <dgm:spPr/>
      <dgm:t>
        <a:bodyPr/>
        <a:lstStyle/>
        <a:p>
          <a:endParaRPr lang="fr-FR"/>
        </a:p>
      </dgm:t>
    </dgm:pt>
    <dgm:pt modelId="{CFCCC14F-FCCE-4C0C-A857-E9E8763D34BE}" type="sibTrans" cxnId="{D6FEF437-1060-44CC-848C-4A22051A5D3F}">
      <dgm:prSet/>
      <dgm:spPr/>
      <dgm:t>
        <a:bodyPr/>
        <a:lstStyle/>
        <a:p>
          <a:endParaRPr lang="fr-FR"/>
        </a:p>
      </dgm:t>
    </dgm:pt>
    <dgm:pt modelId="{56A24F53-4532-4C9D-89FB-91FB77AD802F}">
      <dgm:prSet phldrT="[Texte]"/>
      <dgm:spPr/>
      <dgm:t>
        <a:bodyPr/>
        <a:lstStyle/>
        <a:p>
          <a:r>
            <a:rPr lang="fr-FR" dirty="0">
              <a:solidFill>
                <a:schemeClr val="tx1"/>
              </a:solidFill>
            </a:rPr>
            <a:t>Atteinte vision centrale (*)</a:t>
          </a:r>
        </a:p>
      </dgm:t>
    </dgm:pt>
    <dgm:pt modelId="{DBDAE79A-07C9-490D-87EF-BAB4E4B9A066}" type="parTrans" cxnId="{1AA102DB-7E4A-4662-89B7-033BDB9A3C0A}">
      <dgm:prSet/>
      <dgm:spPr/>
      <dgm:t>
        <a:bodyPr/>
        <a:lstStyle/>
        <a:p>
          <a:endParaRPr lang="fr-FR"/>
        </a:p>
      </dgm:t>
    </dgm:pt>
    <dgm:pt modelId="{A86E5703-064C-4DDC-9730-67FA0611A7CC}" type="sibTrans" cxnId="{1AA102DB-7E4A-4662-89B7-033BDB9A3C0A}">
      <dgm:prSet/>
      <dgm:spPr/>
      <dgm:t>
        <a:bodyPr/>
        <a:lstStyle/>
        <a:p>
          <a:endParaRPr lang="fr-FR"/>
        </a:p>
      </dgm:t>
    </dgm:pt>
    <dgm:pt modelId="{0060C751-AEB5-478B-AF89-F028EF606191}">
      <dgm:prSet phldrT="[Texte]"/>
      <dgm:spPr/>
      <dgm:t>
        <a:bodyPr/>
        <a:lstStyle/>
        <a:p>
          <a:r>
            <a:rPr lang="fr-FR" dirty="0"/>
            <a:t>Difficulté à s’adapter aux contrastes lumineux</a:t>
          </a:r>
        </a:p>
      </dgm:t>
    </dgm:pt>
    <dgm:pt modelId="{AB119B93-A58E-49C7-89B6-BD402705E78C}" type="parTrans" cxnId="{5236F9D4-A3B0-431B-B6F4-19371411E5C9}">
      <dgm:prSet/>
      <dgm:spPr/>
    </dgm:pt>
    <dgm:pt modelId="{BE6382D5-E3E3-49F6-8809-AFA87273282D}" type="sibTrans" cxnId="{5236F9D4-A3B0-431B-B6F4-19371411E5C9}">
      <dgm:prSet/>
      <dgm:spPr/>
    </dgm:pt>
    <dgm:pt modelId="{082B7285-CB04-4F7A-AB5B-AAF7DD3E667A}" type="pres">
      <dgm:prSet presAssocID="{D21196B9-F327-4E87-B431-11A05AF9F030}" presName="linear" presStyleCnt="0">
        <dgm:presLayoutVars>
          <dgm:dir/>
          <dgm:animLvl val="lvl"/>
          <dgm:resizeHandles val="exact"/>
        </dgm:presLayoutVars>
      </dgm:prSet>
      <dgm:spPr/>
    </dgm:pt>
    <dgm:pt modelId="{D171A33D-497B-4A60-97D2-2DBE937B411D}" type="pres">
      <dgm:prSet presAssocID="{1BED56C2-F558-47DB-AB8B-BE58E5B54430}" presName="parentLin" presStyleCnt="0"/>
      <dgm:spPr/>
    </dgm:pt>
    <dgm:pt modelId="{234B43AA-2E5A-41D3-9EC4-622EA73D3756}" type="pres">
      <dgm:prSet presAssocID="{1BED56C2-F558-47DB-AB8B-BE58E5B54430}" presName="parentLeftMargin" presStyleLbl="node1" presStyleIdx="0" presStyleCnt="3"/>
      <dgm:spPr/>
    </dgm:pt>
    <dgm:pt modelId="{A6646C28-8B50-4BE6-8E1E-264C6893CBB0}" type="pres">
      <dgm:prSet presAssocID="{1BED56C2-F558-47DB-AB8B-BE58E5B54430}" presName="parentText" presStyleLbl="node1" presStyleIdx="0" presStyleCnt="3">
        <dgm:presLayoutVars>
          <dgm:chMax val="0"/>
          <dgm:bulletEnabled val="1"/>
        </dgm:presLayoutVars>
      </dgm:prSet>
      <dgm:spPr/>
    </dgm:pt>
    <dgm:pt modelId="{E1D1F49A-FD83-47D8-9F74-308FBADD1E1C}" type="pres">
      <dgm:prSet presAssocID="{1BED56C2-F558-47DB-AB8B-BE58E5B54430}" presName="negativeSpace" presStyleCnt="0"/>
      <dgm:spPr/>
    </dgm:pt>
    <dgm:pt modelId="{7FA8C61C-737C-454E-9166-B3C18622E2A9}" type="pres">
      <dgm:prSet presAssocID="{1BED56C2-F558-47DB-AB8B-BE58E5B54430}" presName="childText" presStyleLbl="conFgAcc1" presStyleIdx="0" presStyleCnt="3">
        <dgm:presLayoutVars>
          <dgm:bulletEnabled val="1"/>
        </dgm:presLayoutVars>
      </dgm:prSet>
      <dgm:spPr/>
    </dgm:pt>
    <dgm:pt modelId="{105CC496-E992-4350-A54F-362B6CF833CF}" type="pres">
      <dgm:prSet presAssocID="{8B7D6FE0-5B46-44DF-BA0C-9433D6699D9E}" presName="spaceBetweenRectangles" presStyleCnt="0"/>
      <dgm:spPr/>
    </dgm:pt>
    <dgm:pt modelId="{F99A81F5-5F41-4631-B6C4-08269E8721B3}" type="pres">
      <dgm:prSet presAssocID="{56A24F53-4532-4C9D-89FB-91FB77AD802F}" presName="parentLin" presStyleCnt="0"/>
      <dgm:spPr/>
    </dgm:pt>
    <dgm:pt modelId="{E09AD6CD-CAAD-438A-AD7C-FC632E8646D1}" type="pres">
      <dgm:prSet presAssocID="{56A24F53-4532-4C9D-89FB-91FB77AD802F}" presName="parentLeftMargin" presStyleLbl="node1" presStyleIdx="0" presStyleCnt="3"/>
      <dgm:spPr/>
    </dgm:pt>
    <dgm:pt modelId="{5E677E64-FA4D-4FA1-B350-ED0F3DAB7A93}" type="pres">
      <dgm:prSet presAssocID="{56A24F53-4532-4C9D-89FB-91FB77AD802F}" presName="parentText" presStyleLbl="node1" presStyleIdx="1" presStyleCnt="3">
        <dgm:presLayoutVars>
          <dgm:chMax val="0"/>
          <dgm:bulletEnabled val="1"/>
        </dgm:presLayoutVars>
      </dgm:prSet>
      <dgm:spPr/>
    </dgm:pt>
    <dgm:pt modelId="{433A8BF3-F956-403C-9EBC-CDC564E216BF}" type="pres">
      <dgm:prSet presAssocID="{56A24F53-4532-4C9D-89FB-91FB77AD802F}" presName="negativeSpace" presStyleCnt="0"/>
      <dgm:spPr/>
    </dgm:pt>
    <dgm:pt modelId="{C7957FDA-DE14-4713-ABEE-352602747851}" type="pres">
      <dgm:prSet presAssocID="{56A24F53-4532-4C9D-89FB-91FB77AD802F}" presName="childText" presStyleLbl="conFgAcc1" presStyleIdx="1" presStyleCnt="3">
        <dgm:presLayoutVars>
          <dgm:bulletEnabled val="1"/>
        </dgm:presLayoutVars>
      </dgm:prSet>
      <dgm:spPr/>
    </dgm:pt>
    <dgm:pt modelId="{A605A3EE-7158-4F41-967E-E0BBAE7714F4}" type="pres">
      <dgm:prSet presAssocID="{A86E5703-064C-4DDC-9730-67FA0611A7CC}" presName="spaceBetweenRectangles" presStyleCnt="0"/>
      <dgm:spPr/>
    </dgm:pt>
    <dgm:pt modelId="{353EE7B4-F4C0-4FF1-BC00-2020C198C071}" type="pres">
      <dgm:prSet presAssocID="{0870A770-AA6C-4399-A890-5EB47EAEA78D}" presName="parentLin" presStyleCnt="0"/>
      <dgm:spPr/>
    </dgm:pt>
    <dgm:pt modelId="{29F48442-1492-4BAA-A015-36545423B6C0}" type="pres">
      <dgm:prSet presAssocID="{0870A770-AA6C-4399-A890-5EB47EAEA78D}" presName="parentLeftMargin" presStyleLbl="node1" presStyleIdx="1" presStyleCnt="3"/>
      <dgm:spPr/>
    </dgm:pt>
    <dgm:pt modelId="{A5A5156A-E69B-4E6C-AD15-4620EA678A41}" type="pres">
      <dgm:prSet presAssocID="{0870A770-AA6C-4399-A890-5EB47EAEA78D}" presName="parentText" presStyleLbl="node1" presStyleIdx="2" presStyleCnt="3">
        <dgm:presLayoutVars>
          <dgm:chMax val="0"/>
          <dgm:bulletEnabled val="1"/>
        </dgm:presLayoutVars>
      </dgm:prSet>
      <dgm:spPr/>
    </dgm:pt>
    <dgm:pt modelId="{05937EAF-5744-4F40-AD7A-F703DCAA96F5}" type="pres">
      <dgm:prSet presAssocID="{0870A770-AA6C-4399-A890-5EB47EAEA78D}" presName="negativeSpace" presStyleCnt="0"/>
      <dgm:spPr/>
    </dgm:pt>
    <dgm:pt modelId="{2E6594CD-15F3-440E-9635-5FD72FB9431E}" type="pres">
      <dgm:prSet presAssocID="{0870A770-AA6C-4399-A890-5EB47EAEA78D}" presName="childText" presStyleLbl="conFgAcc1" presStyleIdx="2" presStyleCnt="3">
        <dgm:presLayoutVars>
          <dgm:bulletEnabled val="1"/>
        </dgm:presLayoutVars>
      </dgm:prSet>
      <dgm:spPr/>
    </dgm:pt>
  </dgm:ptLst>
  <dgm:cxnLst>
    <dgm:cxn modelId="{17826015-301C-46F8-BA18-B493BB2C8118}" srcId="{0870A770-AA6C-4399-A890-5EB47EAEA78D}" destId="{3EEA444F-1869-4004-9CDF-C47AD8ACDC22}" srcOrd="1" destOrd="0" parTransId="{4F313D8C-3BCB-4FE7-93A6-5CBF2279AC6F}" sibTransId="{F00DF07C-BC7F-4E46-84CD-6C9969CD1AA5}"/>
    <dgm:cxn modelId="{B2C9381E-0E6D-42C9-A47A-1F55650F3A22}" type="presOf" srcId="{10373C33-A28F-41E4-AB4A-117F94F7F8AF}" destId="{C7957FDA-DE14-4713-ABEE-352602747851}" srcOrd="0" destOrd="0" presId="urn:microsoft.com/office/officeart/2005/8/layout/list1"/>
    <dgm:cxn modelId="{F6B04524-406B-4A05-A6AF-B9B7329A97E6}" type="presOf" srcId="{4F42B7E4-BE75-41AC-AC57-59D887D2FAD2}" destId="{2E6594CD-15F3-440E-9635-5FD72FB9431E}" srcOrd="0" destOrd="3" presId="urn:microsoft.com/office/officeart/2005/8/layout/list1"/>
    <dgm:cxn modelId="{30C1A924-78EA-433E-BAB1-176E85BA94A9}" srcId="{0870A770-AA6C-4399-A890-5EB47EAEA78D}" destId="{4F42B7E4-BE75-41AC-AC57-59D887D2FAD2}" srcOrd="3" destOrd="0" parTransId="{51B318CF-9E51-4355-8C05-D1592D7693F3}" sibTransId="{C4253C62-4489-40BA-A8C1-C36489064D4F}"/>
    <dgm:cxn modelId="{9E5A7F30-1D7A-4D44-8D73-200548350A34}" type="presOf" srcId="{1BED56C2-F558-47DB-AB8B-BE58E5B54430}" destId="{234B43AA-2E5A-41D3-9EC4-622EA73D3756}" srcOrd="0" destOrd="0" presId="urn:microsoft.com/office/officeart/2005/8/layout/list1"/>
    <dgm:cxn modelId="{D6FEF437-1060-44CC-848C-4A22051A5D3F}" srcId="{1BED56C2-F558-47DB-AB8B-BE58E5B54430}" destId="{F3240344-5A56-4326-AE10-9E69D9244067}" srcOrd="2" destOrd="0" parTransId="{943C1C43-2941-4328-9768-636792FEC213}" sibTransId="{CFCCC14F-FCCE-4C0C-A857-E9E8763D34BE}"/>
    <dgm:cxn modelId="{D80CDA44-D721-40E3-9095-0D109C921A0A}" type="presOf" srcId="{1BED56C2-F558-47DB-AB8B-BE58E5B54430}" destId="{A6646C28-8B50-4BE6-8E1E-264C6893CBB0}" srcOrd="1" destOrd="0" presId="urn:microsoft.com/office/officeart/2005/8/layout/list1"/>
    <dgm:cxn modelId="{CC33D46C-6C6D-4654-BF6C-FAE33C4B6340}" srcId="{0870A770-AA6C-4399-A890-5EB47EAEA78D}" destId="{E4BEF911-67CC-4A79-A78E-BC5A931281A6}" srcOrd="0" destOrd="0" parTransId="{383D43CB-35A5-47EE-BB01-5AA3DBE89124}" sibTransId="{F4E37BCF-7570-43D3-B1FF-A9C967021CE5}"/>
    <dgm:cxn modelId="{1A161C6D-309C-4419-94C5-BF668B937C70}" type="presOf" srcId="{AAA71331-BFFC-4CE2-BF28-B129CCAD4CEA}" destId="{7FA8C61C-737C-454E-9166-B3C18622E2A9}" srcOrd="0" destOrd="0" presId="urn:microsoft.com/office/officeart/2005/8/layout/list1"/>
    <dgm:cxn modelId="{3BE55B6E-B2C5-4367-9FA8-0565D2B58D45}" type="presOf" srcId="{0870A770-AA6C-4399-A890-5EB47EAEA78D}" destId="{A5A5156A-E69B-4E6C-AD15-4620EA678A41}" srcOrd="1" destOrd="0" presId="urn:microsoft.com/office/officeart/2005/8/layout/list1"/>
    <dgm:cxn modelId="{A332D455-804D-44FA-B0B6-BC57B0E3E2D3}" type="presOf" srcId="{E4BEF911-67CC-4A79-A78E-BC5A931281A6}" destId="{2E6594CD-15F3-440E-9635-5FD72FB9431E}" srcOrd="0" destOrd="0" presId="urn:microsoft.com/office/officeart/2005/8/layout/list1"/>
    <dgm:cxn modelId="{F2B5DD75-4A9F-4106-99DB-984199082B18}" srcId="{1BED56C2-F558-47DB-AB8B-BE58E5B54430}" destId="{AAA71331-BFFC-4CE2-BF28-B129CCAD4CEA}" srcOrd="0" destOrd="0" parTransId="{6265C123-6080-4409-B5FA-5127F041122A}" sibTransId="{8F1107C8-5CC4-43E8-B888-B241861C6F9D}"/>
    <dgm:cxn modelId="{4C009379-49A5-4C34-97AC-BA82DAB39C3B}" type="presOf" srcId="{AC5EE801-56EF-4BBC-B1E0-6D66B2C12BFA}" destId="{C7957FDA-DE14-4713-ABEE-352602747851}" srcOrd="0" destOrd="1" presId="urn:microsoft.com/office/officeart/2005/8/layout/list1"/>
    <dgm:cxn modelId="{C342C679-525E-4089-9053-0FECF953E366}" srcId="{1BED56C2-F558-47DB-AB8B-BE58E5B54430}" destId="{D2459B13-BEB2-4437-AB59-B290F187E586}" srcOrd="1" destOrd="0" parTransId="{CA5BE8C1-FBE0-4A4A-813A-18BFC24A9293}" sibTransId="{603148AD-00F9-4BD0-B001-E299E6357D2C}"/>
    <dgm:cxn modelId="{6512607E-D0D0-4206-96B2-F18439C2F812}" type="presOf" srcId="{BFD0B332-C25C-4009-926C-4235DCB3DCB4}" destId="{C7957FDA-DE14-4713-ABEE-352602747851}" srcOrd="0" destOrd="2" presId="urn:microsoft.com/office/officeart/2005/8/layout/list1"/>
    <dgm:cxn modelId="{B07D9083-BDA1-49B9-8B03-3CE2DF1F72AE}" srcId="{56A24F53-4532-4C9D-89FB-91FB77AD802F}" destId="{AC5EE801-56EF-4BBC-B1E0-6D66B2C12BFA}" srcOrd="1" destOrd="0" parTransId="{42C0A09E-D891-4C23-806B-192A6E09B438}" sibTransId="{6F5F9522-C65B-447E-A1A4-FBBA745EEDA5}"/>
    <dgm:cxn modelId="{64A1938A-139B-4993-97E0-82DDC2FE8B1D}" type="presOf" srcId="{0060C751-AEB5-478B-AF89-F028EF606191}" destId="{2E6594CD-15F3-440E-9635-5FD72FB9431E}" srcOrd="0" destOrd="2" presId="urn:microsoft.com/office/officeart/2005/8/layout/list1"/>
    <dgm:cxn modelId="{FED42394-4CD2-44B3-9F71-531F07EDBD5F}" type="presOf" srcId="{56A24F53-4532-4C9D-89FB-91FB77AD802F}" destId="{E09AD6CD-CAAD-438A-AD7C-FC632E8646D1}" srcOrd="0" destOrd="0" presId="urn:microsoft.com/office/officeart/2005/8/layout/list1"/>
    <dgm:cxn modelId="{BC373295-2938-41CA-92C7-EF3AE53E0FDA}" type="presOf" srcId="{3EEA444F-1869-4004-9CDF-C47AD8ACDC22}" destId="{2E6594CD-15F3-440E-9635-5FD72FB9431E}" srcOrd="0" destOrd="1" presId="urn:microsoft.com/office/officeart/2005/8/layout/list1"/>
    <dgm:cxn modelId="{329A70AA-1258-46F6-BC11-75021D63C19A}" type="presOf" srcId="{D21196B9-F327-4E87-B431-11A05AF9F030}" destId="{082B7285-CB04-4F7A-AB5B-AAF7DD3E667A}" srcOrd="0" destOrd="0" presId="urn:microsoft.com/office/officeart/2005/8/layout/list1"/>
    <dgm:cxn modelId="{B2E91FAD-A664-47CD-A866-DF467B78004F}" srcId="{56A24F53-4532-4C9D-89FB-91FB77AD802F}" destId="{10373C33-A28F-41E4-AB4A-117F94F7F8AF}" srcOrd="0" destOrd="0" parTransId="{D62243F3-7EEB-47D9-A0C3-57663BCFE52A}" sibTransId="{3AF90E57-5D21-4E1C-8FE2-8E85F8A35E74}"/>
    <dgm:cxn modelId="{699472BF-CE10-4D65-9E1D-EACF065642B7}" srcId="{D21196B9-F327-4E87-B431-11A05AF9F030}" destId="{1BED56C2-F558-47DB-AB8B-BE58E5B54430}" srcOrd="0" destOrd="0" parTransId="{0EB7F6B4-73AF-47A8-87A0-FDC3E7D50D25}" sibTransId="{8B7D6FE0-5B46-44DF-BA0C-9433D6699D9E}"/>
    <dgm:cxn modelId="{71171AC0-2425-41D6-ACA0-E464FD300C28}" type="presOf" srcId="{0870A770-AA6C-4399-A890-5EB47EAEA78D}" destId="{29F48442-1492-4BAA-A015-36545423B6C0}" srcOrd="0" destOrd="0" presId="urn:microsoft.com/office/officeart/2005/8/layout/list1"/>
    <dgm:cxn modelId="{B9312FC7-154D-4DB3-835B-E1B8A3AFB463}" type="presOf" srcId="{56A24F53-4532-4C9D-89FB-91FB77AD802F}" destId="{5E677E64-FA4D-4FA1-B350-ED0F3DAB7A93}" srcOrd="1" destOrd="0" presId="urn:microsoft.com/office/officeart/2005/8/layout/list1"/>
    <dgm:cxn modelId="{5236F9D4-A3B0-431B-B6F4-19371411E5C9}" srcId="{0870A770-AA6C-4399-A890-5EB47EAEA78D}" destId="{0060C751-AEB5-478B-AF89-F028EF606191}" srcOrd="2" destOrd="0" parTransId="{AB119B93-A58E-49C7-89B6-BD402705E78C}" sibTransId="{BE6382D5-E3E3-49F6-8809-AFA87273282D}"/>
    <dgm:cxn modelId="{1AA102DB-7E4A-4662-89B7-033BDB9A3C0A}" srcId="{D21196B9-F327-4E87-B431-11A05AF9F030}" destId="{56A24F53-4532-4C9D-89FB-91FB77AD802F}" srcOrd="1" destOrd="0" parTransId="{DBDAE79A-07C9-490D-87EF-BAB4E4B9A066}" sibTransId="{A86E5703-064C-4DDC-9730-67FA0611A7CC}"/>
    <dgm:cxn modelId="{7B91FAE5-80DC-42AE-9100-9CA1CDE9768F}" type="presOf" srcId="{D2459B13-BEB2-4437-AB59-B290F187E586}" destId="{7FA8C61C-737C-454E-9166-B3C18622E2A9}" srcOrd="0" destOrd="1" presId="urn:microsoft.com/office/officeart/2005/8/layout/list1"/>
    <dgm:cxn modelId="{6C5C28E8-E442-41AD-8D12-547FCC7ECD31}" srcId="{56A24F53-4532-4C9D-89FB-91FB77AD802F}" destId="{BFD0B332-C25C-4009-926C-4235DCB3DCB4}" srcOrd="2" destOrd="0" parTransId="{F3C5CDB0-D739-40C3-AD13-CDCE6BEF8B17}" sibTransId="{3BD71779-A3BF-487A-960F-85E03B979F5E}"/>
    <dgm:cxn modelId="{665CD7ED-3325-4F0A-B02B-9D55DA0BAA40}" srcId="{D21196B9-F327-4E87-B431-11A05AF9F030}" destId="{0870A770-AA6C-4399-A890-5EB47EAEA78D}" srcOrd="2" destOrd="0" parTransId="{2DB93B81-293D-4D76-A19E-CF6BF9BF3F24}" sibTransId="{273E7053-69F7-4681-AAD5-8B8A99C96CC6}"/>
    <dgm:cxn modelId="{AAA2D6F0-D43F-4B68-86A6-05646980ADF6}" type="presOf" srcId="{F3240344-5A56-4326-AE10-9E69D9244067}" destId="{7FA8C61C-737C-454E-9166-B3C18622E2A9}" srcOrd="0" destOrd="2" presId="urn:microsoft.com/office/officeart/2005/8/layout/list1"/>
    <dgm:cxn modelId="{28102A6A-05C8-477D-B56F-61FF6DA3ECD9}" type="presParOf" srcId="{082B7285-CB04-4F7A-AB5B-AAF7DD3E667A}" destId="{D171A33D-497B-4A60-97D2-2DBE937B411D}" srcOrd="0" destOrd="0" presId="urn:microsoft.com/office/officeart/2005/8/layout/list1"/>
    <dgm:cxn modelId="{E8CF12BB-2A4B-4674-A0CC-3E505F2473D9}" type="presParOf" srcId="{D171A33D-497B-4A60-97D2-2DBE937B411D}" destId="{234B43AA-2E5A-41D3-9EC4-622EA73D3756}" srcOrd="0" destOrd="0" presId="urn:microsoft.com/office/officeart/2005/8/layout/list1"/>
    <dgm:cxn modelId="{78E0101B-98F0-4D14-AEA5-44609F212F61}" type="presParOf" srcId="{D171A33D-497B-4A60-97D2-2DBE937B411D}" destId="{A6646C28-8B50-4BE6-8E1E-264C6893CBB0}" srcOrd="1" destOrd="0" presId="urn:microsoft.com/office/officeart/2005/8/layout/list1"/>
    <dgm:cxn modelId="{9BC0947D-1075-4F89-9A0D-A20A8E73E53F}" type="presParOf" srcId="{082B7285-CB04-4F7A-AB5B-AAF7DD3E667A}" destId="{E1D1F49A-FD83-47D8-9F74-308FBADD1E1C}" srcOrd="1" destOrd="0" presId="urn:microsoft.com/office/officeart/2005/8/layout/list1"/>
    <dgm:cxn modelId="{8F689B50-BDAB-4181-A6BD-7399874FDEBC}" type="presParOf" srcId="{082B7285-CB04-4F7A-AB5B-AAF7DD3E667A}" destId="{7FA8C61C-737C-454E-9166-B3C18622E2A9}" srcOrd="2" destOrd="0" presId="urn:microsoft.com/office/officeart/2005/8/layout/list1"/>
    <dgm:cxn modelId="{173B551A-101F-4DDB-8046-986258F123D0}" type="presParOf" srcId="{082B7285-CB04-4F7A-AB5B-AAF7DD3E667A}" destId="{105CC496-E992-4350-A54F-362B6CF833CF}" srcOrd="3" destOrd="0" presId="urn:microsoft.com/office/officeart/2005/8/layout/list1"/>
    <dgm:cxn modelId="{4CCB6E20-2E91-4763-8471-2A78DBCC1B49}" type="presParOf" srcId="{082B7285-CB04-4F7A-AB5B-AAF7DD3E667A}" destId="{F99A81F5-5F41-4631-B6C4-08269E8721B3}" srcOrd="4" destOrd="0" presId="urn:microsoft.com/office/officeart/2005/8/layout/list1"/>
    <dgm:cxn modelId="{7ECDD864-08C7-4822-A4DF-3EB2D5F1138A}" type="presParOf" srcId="{F99A81F5-5F41-4631-B6C4-08269E8721B3}" destId="{E09AD6CD-CAAD-438A-AD7C-FC632E8646D1}" srcOrd="0" destOrd="0" presId="urn:microsoft.com/office/officeart/2005/8/layout/list1"/>
    <dgm:cxn modelId="{FA1C4577-5E4E-4D17-8B96-3102BD3664BC}" type="presParOf" srcId="{F99A81F5-5F41-4631-B6C4-08269E8721B3}" destId="{5E677E64-FA4D-4FA1-B350-ED0F3DAB7A93}" srcOrd="1" destOrd="0" presId="urn:microsoft.com/office/officeart/2005/8/layout/list1"/>
    <dgm:cxn modelId="{06F40AAE-6010-4EE3-BCAD-7C9C3AE1229B}" type="presParOf" srcId="{082B7285-CB04-4F7A-AB5B-AAF7DD3E667A}" destId="{433A8BF3-F956-403C-9EBC-CDC564E216BF}" srcOrd="5" destOrd="0" presId="urn:microsoft.com/office/officeart/2005/8/layout/list1"/>
    <dgm:cxn modelId="{3B311350-C7B0-4290-AB38-DC40BE57B23B}" type="presParOf" srcId="{082B7285-CB04-4F7A-AB5B-AAF7DD3E667A}" destId="{C7957FDA-DE14-4713-ABEE-352602747851}" srcOrd="6" destOrd="0" presId="urn:microsoft.com/office/officeart/2005/8/layout/list1"/>
    <dgm:cxn modelId="{B92E8B7E-88AE-4C40-8075-AEE7C940BEEA}" type="presParOf" srcId="{082B7285-CB04-4F7A-AB5B-AAF7DD3E667A}" destId="{A605A3EE-7158-4F41-967E-E0BBAE7714F4}" srcOrd="7" destOrd="0" presId="urn:microsoft.com/office/officeart/2005/8/layout/list1"/>
    <dgm:cxn modelId="{581921DD-CC34-45FC-9FFD-B2DD9B6F0175}" type="presParOf" srcId="{082B7285-CB04-4F7A-AB5B-AAF7DD3E667A}" destId="{353EE7B4-F4C0-4FF1-BC00-2020C198C071}" srcOrd="8" destOrd="0" presId="urn:microsoft.com/office/officeart/2005/8/layout/list1"/>
    <dgm:cxn modelId="{AB55500E-3DAF-4C43-ABFD-42CDDB7C1D6E}" type="presParOf" srcId="{353EE7B4-F4C0-4FF1-BC00-2020C198C071}" destId="{29F48442-1492-4BAA-A015-36545423B6C0}" srcOrd="0" destOrd="0" presId="urn:microsoft.com/office/officeart/2005/8/layout/list1"/>
    <dgm:cxn modelId="{4D5BC2C1-78F5-4F4B-9BBB-B98BBFAA974F}" type="presParOf" srcId="{353EE7B4-F4C0-4FF1-BC00-2020C198C071}" destId="{A5A5156A-E69B-4E6C-AD15-4620EA678A41}" srcOrd="1" destOrd="0" presId="urn:microsoft.com/office/officeart/2005/8/layout/list1"/>
    <dgm:cxn modelId="{93112DC2-10FD-41ED-81A5-B760A2438FA1}" type="presParOf" srcId="{082B7285-CB04-4F7A-AB5B-AAF7DD3E667A}" destId="{05937EAF-5744-4F40-AD7A-F703DCAA96F5}" srcOrd="9" destOrd="0" presId="urn:microsoft.com/office/officeart/2005/8/layout/list1"/>
    <dgm:cxn modelId="{FE0F76E6-802D-4E5C-9566-CBEEF09B4BEB}" type="presParOf" srcId="{082B7285-CB04-4F7A-AB5B-AAF7DD3E667A}" destId="{2E6594CD-15F3-440E-9635-5FD72FB9431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C7495C-8487-49C6-A947-8ACF0E93FC4D}"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fr-FR"/>
        </a:p>
      </dgm:t>
    </dgm:pt>
    <dgm:pt modelId="{87F99F22-FD31-4921-A3C7-A1DC4B278509}">
      <dgm:prSet phldrT="[Texte]" custT="1"/>
      <dgm:spPr>
        <a:solidFill>
          <a:schemeClr val="tx1"/>
        </a:solidFill>
      </dgm:spPr>
      <dgm:t>
        <a:bodyPr/>
        <a:lstStyle/>
        <a:p>
          <a:r>
            <a:rPr lang="fr-FR" sz="1200" dirty="0">
              <a:latin typeface="+mn-lt"/>
            </a:rPr>
            <a:t>Comme certains ne voient qu’une partie de la page </a:t>
          </a:r>
          <a:endParaRPr lang="fr-FR" sz="1200" dirty="0"/>
        </a:p>
      </dgm:t>
    </dgm:pt>
    <dgm:pt modelId="{0C29DCCE-411C-4CA3-8795-F8DFC1BD040B}" type="parTrans" cxnId="{CCE52808-85BC-40C9-B200-11B8EF2F8BD7}">
      <dgm:prSet/>
      <dgm:spPr/>
      <dgm:t>
        <a:bodyPr/>
        <a:lstStyle/>
        <a:p>
          <a:endParaRPr lang="fr-FR" sz="1200"/>
        </a:p>
      </dgm:t>
    </dgm:pt>
    <dgm:pt modelId="{3FEE491F-262C-44CC-90D6-841E35CFDFAB}" type="sibTrans" cxnId="{CCE52808-85BC-40C9-B200-11B8EF2F8BD7}">
      <dgm:prSet/>
      <dgm:spPr/>
      <dgm:t>
        <a:bodyPr/>
        <a:lstStyle/>
        <a:p>
          <a:endParaRPr lang="fr-FR" sz="1200"/>
        </a:p>
      </dgm:t>
    </dgm:pt>
    <dgm:pt modelId="{934225C6-48C6-4180-81EB-400CA32B542D}">
      <dgm:prSet custT="1"/>
      <dgm:spPr/>
      <dgm:t>
        <a:bodyPr/>
        <a:lstStyle/>
        <a:p>
          <a:pPr>
            <a:buNone/>
          </a:pPr>
          <a:r>
            <a:rPr lang="fr-FR" sz="1200" b="0" dirty="0"/>
            <a:t>… alors</a:t>
          </a:r>
          <a:r>
            <a:rPr lang="fr-FR" sz="1200" b="0" dirty="0">
              <a:latin typeface="+mn-lt"/>
            </a:rPr>
            <a:t> </a:t>
          </a:r>
          <a:r>
            <a:rPr lang="fr-FR" sz="1200" b="1" dirty="0">
              <a:latin typeface="+mn-lt"/>
            </a:rPr>
            <a:t>ne pas passer d’information que par la couleur</a:t>
          </a:r>
        </a:p>
      </dgm:t>
    </dgm:pt>
    <dgm:pt modelId="{B2AF8D0D-FA84-4F90-AB9B-D892AAA25595}" type="parTrans" cxnId="{AB14258F-1B71-44AC-8D33-DC50BBF7F595}">
      <dgm:prSet/>
      <dgm:spPr/>
      <dgm:t>
        <a:bodyPr/>
        <a:lstStyle/>
        <a:p>
          <a:endParaRPr lang="fr-FR" sz="1200"/>
        </a:p>
      </dgm:t>
    </dgm:pt>
    <dgm:pt modelId="{D28DE223-6876-4DC1-99EB-6B65FA1BB6CA}" type="sibTrans" cxnId="{AB14258F-1B71-44AC-8D33-DC50BBF7F595}">
      <dgm:prSet/>
      <dgm:spPr/>
      <dgm:t>
        <a:bodyPr/>
        <a:lstStyle/>
        <a:p>
          <a:endParaRPr lang="fr-FR" sz="1200"/>
        </a:p>
      </dgm:t>
    </dgm:pt>
    <dgm:pt modelId="{D844D158-CC48-48CD-95C0-4C10E2E26762}">
      <dgm:prSet custT="1"/>
      <dgm:spPr>
        <a:solidFill>
          <a:schemeClr val="tx1"/>
        </a:solidFill>
      </dgm:spPr>
      <dgm:t>
        <a:bodyPr/>
        <a:lstStyle/>
        <a:p>
          <a:r>
            <a:rPr lang="fr-FR" sz="1200" dirty="0">
              <a:latin typeface="+mn-lt"/>
            </a:rPr>
            <a:t>Comme certains utilisent en priorité la navigation clavier </a:t>
          </a:r>
        </a:p>
      </dgm:t>
    </dgm:pt>
    <dgm:pt modelId="{AFF4E980-77B4-4873-B8D2-47D772E5AB72}" type="parTrans" cxnId="{CE777EC4-DD77-4D36-A9D7-A00EEB58F7AA}">
      <dgm:prSet/>
      <dgm:spPr/>
      <dgm:t>
        <a:bodyPr/>
        <a:lstStyle/>
        <a:p>
          <a:endParaRPr lang="fr-FR" sz="1200"/>
        </a:p>
      </dgm:t>
    </dgm:pt>
    <dgm:pt modelId="{28DCA468-3938-4D85-8A81-D498CCD5ECF9}" type="sibTrans" cxnId="{CE777EC4-DD77-4D36-A9D7-A00EEB58F7AA}">
      <dgm:prSet/>
      <dgm:spPr/>
      <dgm:t>
        <a:bodyPr/>
        <a:lstStyle/>
        <a:p>
          <a:endParaRPr lang="fr-FR" sz="1200"/>
        </a:p>
      </dgm:t>
    </dgm:pt>
    <dgm:pt modelId="{F7A83A58-B3FF-4C49-89B5-25E652318469}">
      <dgm:prSet custT="1"/>
      <dgm:spPr/>
      <dgm:t>
        <a:bodyPr/>
        <a:lstStyle/>
        <a:p>
          <a:pPr>
            <a:buNone/>
          </a:pPr>
          <a:r>
            <a:rPr lang="fr-FR" sz="1200" b="0" dirty="0">
              <a:latin typeface="+mn-lt"/>
            </a:rPr>
            <a:t>… alors il faut </a:t>
          </a:r>
          <a:r>
            <a:rPr lang="fr-FR" sz="1200" b="1" dirty="0">
              <a:latin typeface="+mn-lt"/>
            </a:rPr>
            <a:t>rendre le focus identifiable </a:t>
          </a:r>
          <a:r>
            <a:rPr lang="fr-FR" sz="1200" b="0" dirty="0">
              <a:latin typeface="+mn-lt"/>
            </a:rPr>
            <a:t>(par exemple un contour marqué) </a:t>
          </a:r>
        </a:p>
      </dgm:t>
    </dgm:pt>
    <dgm:pt modelId="{9ADE6497-4E9E-41C9-9572-DC6735B4F959}" type="parTrans" cxnId="{5839E0DF-8854-49FB-B88F-FF763999470B}">
      <dgm:prSet/>
      <dgm:spPr/>
      <dgm:t>
        <a:bodyPr/>
        <a:lstStyle/>
        <a:p>
          <a:endParaRPr lang="fr-FR" sz="1200"/>
        </a:p>
      </dgm:t>
    </dgm:pt>
    <dgm:pt modelId="{FFE7B225-D3D2-49E2-B8CE-D958027EB0F4}" type="sibTrans" cxnId="{5839E0DF-8854-49FB-B88F-FF763999470B}">
      <dgm:prSet/>
      <dgm:spPr/>
      <dgm:t>
        <a:bodyPr/>
        <a:lstStyle/>
        <a:p>
          <a:endParaRPr lang="fr-FR" sz="1200"/>
        </a:p>
      </dgm:t>
    </dgm:pt>
    <dgm:pt modelId="{A0929E89-3446-4AB0-BA8D-B5B95AB827DD}">
      <dgm:prSet phldrT="[Texte]" custT="1"/>
      <dgm:spPr>
        <a:solidFill>
          <a:srgbClr val="FFD7CB">
            <a:alpha val="89804"/>
          </a:srgbClr>
        </a:solidFill>
      </dgm:spPr>
      <dgm:t>
        <a:bodyPr/>
        <a:lstStyle/>
        <a:p>
          <a:pPr>
            <a:buNone/>
          </a:pPr>
          <a:r>
            <a:rPr lang="fr-FR" sz="1200" b="0" dirty="0">
              <a:latin typeface="+mn-lt"/>
            </a:rPr>
            <a:t>… alors le </a:t>
          </a:r>
          <a:r>
            <a:rPr lang="fr-FR" sz="1200" b="1" dirty="0">
              <a:latin typeface="+mn-lt"/>
            </a:rPr>
            <a:t>focus doit être  amené sur l’élément </a:t>
          </a:r>
          <a:r>
            <a:rPr lang="fr-FR" sz="1200" b="0" dirty="0">
              <a:latin typeface="+mn-lt"/>
            </a:rPr>
            <a:t>qui apparaît (ex popup)</a:t>
          </a:r>
          <a:endParaRPr lang="fr-FR" sz="1200" b="0" dirty="0"/>
        </a:p>
      </dgm:t>
    </dgm:pt>
    <dgm:pt modelId="{1059C290-4AC2-4CB7-8C91-1BDF9E19D172}" type="parTrans" cxnId="{D01AFF2E-BC3B-481C-934F-4E3F0F472822}">
      <dgm:prSet/>
      <dgm:spPr/>
      <dgm:t>
        <a:bodyPr/>
        <a:lstStyle/>
        <a:p>
          <a:endParaRPr lang="fr-FR"/>
        </a:p>
      </dgm:t>
    </dgm:pt>
    <dgm:pt modelId="{3967F727-C54F-4669-BF94-037A6A07AEF7}" type="sibTrans" cxnId="{D01AFF2E-BC3B-481C-934F-4E3F0F472822}">
      <dgm:prSet/>
      <dgm:spPr/>
      <dgm:t>
        <a:bodyPr/>
        <a:lstStyle/>
        <a:p>
          <a:endParaRPr lang="fr-FR"/>
        </a:p>
      </dgm:t>
    </dgm:pt>
    <dgm:pt modelId="{02421811-2BC2-4D21-B403-B29533364BE8}">
      <dgm:prSet phldrT="[Texte]" custT="1"/>
      <dgm:spPr>
        <a:solidFill>
          <a:schemeClr val="tx1"/>
        </a:solidFill>
      </dgm:spPr>
      <dgm:t>
        <a:bodyPr/>
        <a:lstStyle/>
        <a:p>
          <a:r>
            <a:rPr lang="fr-FR" sz="1200" dirty="0">
              <a:latin typeface="+mn-lt"/>
            </a:rPr>
            <a:t>Comme certains types de déficience ne voient pas les nuances de couleur (ex daltonien) </a:t>
          </a:r>
          <a:endParaRPr lang="fr-FR" sz="1200" dirty="0"/>
        </a:p>
      </dgm:t>
    </dgm:pt>
    <dgm:pt modelId="{85BDE89F-134A-45A2-9CB3-F476D83B43C5}" type="parTrans" cxnId="{907ADF1D-483D-479E-8902-C61493272EBC}">
      <dgm:prSet/>
      <dgm:spPr/>
      <dgm:t>
        <a:bodyPr/>
        <a:lstStyle/>
        <a:p>
          <a:endParaRPr lang="fr-FR"/>
        </a:p>
      </dgm:t>
    </dgm:pt>
    <dgm:pt modelId="{E5D81CE6-652F-4AFE-BB5D-71D06A09485E}" type="sibTrans" cxnId="{907ADF1D-483D-479E-8902-C61493272EBC}">
      <dgm:prSet/>
      <dgm:spPr/>
      <dgm:t>
        <a:bodyPr/>
        <a:lstStyle/>
        <a:p>
          <a:endParaRPr lang="fr-FR"/>
        </a:p>
      </dgm:t>
    </dgm:pt>
    <dgm:pt modelId="{E8CF5F9E-1069-43C0-A2F8-0C9D6FD186D0}" type="pres">
      <dgm:prSet presAssocID="{53C7495C-8487-49C6-A947-8ACF0E93FC4D}" presName="Name0" presStyleCnt="0">
        <dgm:presLayoutVars>
          <dgm:dir/>
          <dgm:animLvl val="lvl"/>
          <dgm:resizeHandles val="exact"/>
        </dgm:presLayoutVars>
      </dgm:prSet>
      <dgm:spPr/>
    </dgm:pt>
    <dgm:pt modelId="{C9C2BCC9-FEF7-4028-BC4B-8A7DDEE0099A}" type="pres">
      <dgm:prSet presAssocID="{D844D158-CC48-48CD-95C0-4C10E2E26762}" presName="boxAndChildren" presStyleCnt="0"/>
      <dgm:spPr/>
    </dgm:pt>
    <dgm:pt modelId="{A3213FC1-AAD3-4295-B217-6921422BE452}" type="pres">
      <dgm:prSet presAssocID="{D844D158-CC48-48CD-95C0-4C10E2E26762}" presName="parentTextBox" presStyleLbl="node1" presStyleIdx="0" presStyleCnt="3"/>
      <dgm:spPr/>
    </dgm:pt>
    <dgm:pt modelId="{ECCA3606-D36A-4A5D-9CDA-650E2B084217}" type="pres">
      <dgm:prSet presAssocID="{D844D158-CC48-48CD-95C0-4C10E2E26762}" presName="entireBox" presStyleLbl="node1" presStyleIdx="0" presStyleCnt="3"/>
      <dgm:spPr/>
    </dgm:pt>
    <dgm:pt modelId="{7635F79E-795F-4020-839B-9D8685137E77}" type="pres">
      <dgm:prSet presAssocID="{D844D158-CC48-48CD-95C0-4C10E2E26762}" presName="descendantBox" presStyleCnt="0"/>
      <dgm:spPr/>
    </dgm:pt>
    <dgm:pt modelId="{5F95FF20-0ECC-4FAA-8FB6-9873DF66DF16}" type="pres">
      <dgm:prSet presAssocID="{F7A83A58-B3FF-4C49-89B5-25E652318469}" presName="childTextBox" presStyleLbl="fgAccFollowNode1" presStyleIdx="0" presStyleCnt="3">
        <dgm:presLayoutVars>
          <dgm:bulletEnabled val="1"/>
        </dgm:presLayoutVars>
      </dgm:prSet>
      <dgm:spPr>
        <a:prstGeom prst="chevron">
          <a:avLst/>
        </a:prstGeom>
      </dgm:spPr>
    </dgm:pt>
    <dgm:pt modelId="{8BCC78C5-78A1-4317-925C-A4E67557F32E}" type="pres">
      <dgm:prSet presAssocID="{E5D81CE6-652F-4AFE-BB5D-71D06A09485E}" presName="sp" presStyleCnt="0"/>
      <dgm:spPr/>
    </dgm:pt>
    <dgm:pt modelId="{DCF23F6D-103C-46E7-8CE4-83E1A91C6C94}" type="pres">
      <dgm:prSet presAssocID="{02421811-2BC2-4D21-B403-B29533364BE8}" presName="arrowAndChildren" presStyleCnt="0"/>
      <dgm:spPr/>
    </dgm:pt>
    <dgm:pt modelId="{5896C975-9D8A-4ACA-8CCA-56757F105A67}" type="pres">
      <dgm:prSet presAssocID="{02421811-2BC2-4D21-B403-B29533364BE8}" presName="parentTextArrow" presStyleLbl="node1" presStyleIdx="0" presStyleCnt="3"/>
      <dgm:spPr/>
    </dgm:pt>
    <dgm:pt modelId="{5C80865E-EA03-447B-9427-C11EE3E9EAA6}" type="pres">
      <dgm:prSet presAssocID="{02421811-2BC2-4D21-B403-B29533364BE8}" presName="arrow" presStyleLbl="node1" presStyleIdx="1" presStyleCnt="3"/>
      <dgm:spPr/>
    </dgm:pt>
    <dgm:pt modelId="{5BE09DD2-AAAA-4E13-A89C-43E6657F1759}" type="pres">
      <dgm:prSet presAssocID="{02421811-2BC2-4D21-B403-B29533364BE8}" presName="descendantArrow" presStyleCnt="0"/>
      <dgm:spPr/>
    </dgm:pt>
    <dgm:pt modelId="{981334F3-143A-4AB7-90BC-8F34C020CB76}" type="pres">
      <dgm:prSet presAssocID="{934225C6-48C6-4180-81EB-400CA32B542D}" presName="childTextArrow" presStyleLbl="fgAccFollowNode1" presStyleIdx="1" presStyleCnt="3">
        <dgm:presLayoutVars>
          <dgm:bulletEnabled val="1"/>
        </dgm:presLayoutVars>
      </dgm:prSet>
      <dgm:spPr>
        <a:prstGeom prst="chevron">
          <a:avLst/>
        </a:prstGeom>
      </dgm:spPr>
    </dgm:pt>
    <dgm:pt modelId="{38944092-E0D5-4EC9-A962-25B79DBD9929}" type="pres">
      <dgm:prSet presAssocID="{3FEE491F-262C-44CC-90D6-841E35CFDFAB}" presName="sp" presStyleCnt="0"/>
      <dgm:spPr/>
    </dgm:pt>
    <dgm:pt modelId="{5D28C27F-F5C9-403E-A21E-8D20F0691D50}" type="pres">
      <dgm:prSet presAssocID="{87F99F22-FD31-4921-A3C7-A1DC4B278509}" presName="arrowAndChildren" presStyleCnt="0"/>
      <dgm:spPr/>
    </dgm:pt>
    <dgm:pt modelId="{C1184D41-29B7-4B2C-BC0B-44ECA4FA978F}" type="pres">
      <dgm:prSet presAssocID="{87F99F22-FD31-4921-A3C7-A1DC4B278509}" presName="parentTextArrow" presStyleLbl="node1" presStyleIdx="1" presStyleCnt="3"/>
      <dgm:spPr/>
    </dgm:pt>
    <dgm:pt modelId="{19D56287-235A-4A54-B130-009037382A40}" type="pres">
      <dgm:prSet presAssocID="{87F99F22-FD31-4921-A3C7-A1DC4B278509}" presName="arrow" presStyleLbl="node1" presStyleIdx="2" presStyleCnt="3" custLinFactNeighborX="266" custLinFactNeighborY="2644"/>
      <dgm:spPr/>
    </dgm:pt>
    <dgm:pt modelId="{6FB568B8-AC7F-48C8-BA16-8F4B6FC1370C}" type="pres">
      <dgm:prSet presAssocID="{87F99F22-FD31-4921-A3C7-A1DC4B278509}" presName="descendantArrow" presStyleCnt="0"/>
      <dgm:spPr/>
    </dgm:pt>
    <dgm:pt modelId="{DF059386-ADC6-4FD1-AE2E-CD11C1B6DDE6}" type="pres">
      <dgm:prSet presAssocID="{A0929E89-3446-4AB0-BA8D-B5B95AB827DD}" presName="childTextArrow" presStyleLbl="fgAccFollowNode1" presStyleIdx="2" presStyleCnt="3" custScaleY="114630">
        <dgm:presLayoutVars>
          <dgm:bulletEnabled val="1"/>
        </dgm:presLayoutVars>
      </dgm:prSet>
      <dgm:spPr>
        <a:prstGeom prst="chevron">
          <a:avLst/>
        </a:prstGeom>
      </dgm:spPr>
    </dgm:pt>
  </dgm:ptLst>
  <dgm:cxnLst>
    <dgm:cxn modelId="{CCE52808-85BC-40C9-B200-11B8EF2F8BD7}" srcId="{53C7495C-8487-49C6-A947-8ACF0E93FC4D}" destId="{87F99F22-FD31-4921-A3C7-A1DC4B278509}" srcOrd="0" destOrd="0" parTransId="{0C29DCCE-411C-4CA3-8795-F8DFC1BD040B}" sibTransId="{3FEE491F-262C-44CC-90D6-841E35CFDFAB}"/>
    <dgm:cxn modelId="{32AA7F13-FAA8-45E9-9090-B3890FD77166}" type="presOf" srcId="{53C7495C-8487-49C6-A947-8ACF0E93FC4D}" destId="{E8CF5F9E-1069-43C0-A2F8-0C9D6FD186D0}" srcOrd="0" destOrd="0" presId="urn:microsoft.com/office/officeart/2005/8/layout/process4"/>
    <dgm:cxn modelId="{907ADF1D-483D-479E-8902-C61493272EBC}" srcId="{53C7495C-8487-49C6-A947-8ACF0E93FC4D}" destId="{02421811-2BC2-4D21-B403-B29533364BE8}" srcOrd="1" destOrd="0" parTransId="{85BDE89F-134A-45A2-9CB3-F476D83B43C5}" sibTransId="{E5D81CE6-652F-4AFE-BB5D-71D06A09485E}"/>
    <dgm:cxn modelId="{6692FB22-9E55-42D1-8990-D8E522218889}" type="presOf" srcId="{87F99F22-FD31-4921-A3C7-A1DC4B278509}" destId="{19D56287-235A-4A54-B130-009037382A40}" srcOrd="1" destOrd="0" presId="urn:microsoft.com/office/officeart/2005/8/layout/process4"/>
    <dgm:cxn modelId="{D01AFF2E-BC3B-481C-934F-4E3F0F472822}" srcId="{87F99F22-FD31-4921-A3C7-A1DC4B278509}" destId="{A0929E89-3446-4AB0-BA8D-B5B95AB827DD}" srcOrd="0" destOrd="0" parTransId="{1059C290-4AC2-4CB7-8C91-1BDF9E19D172}" sibTransId="{3967F727-C54F-4669-BF94-037A6A07AEF7}"/>
    <dgm:cxn modelId="{9EF91A6C-9CAA-4B5F-9B1F-07666AFAA6A4}" type="presOf" srcId="{934225C6-48C6-4180-81EB-400CA32B542D}" destId="{981334F3-143A-4AB7-90BC-8F34C020CB76}" srcOrd="0" destOrd="0" presId="urn:microsoft.com/office/officeart/2005/8/layout/process4"/>
    <dgm:cxn modelId="{2319E573-5856-449A-BEEF-CF04E23FEB12}" type="presOf" srcId="{87F99F22-FD31-4921-A3C7-A1DC4B278509}" destId="{C1184D41-29B7-4B2C-BC0B-44ECA4FA978F}" srcOrd="0" destOrd="0" presId="urn:microsoft.com/office/officeart/2005/8/layout/process4"/>
    <dgm:cxn modelId="{AB14258F-1B71-44AC-8D33-DC50BBF7F595}" srcId="{02421811-2BC2-4D21-B403-B29533364BE8}" destId="{934225C6-48C6-4180-81EB-400CA32B542D}" srcOrd="0" destOrd="0" parTransId="{B2AF8D0D-FA84-4F90-AB9B-D892AAA25595}" sibTransId="{D28DE223-6876-4DC1-99EB-6B65FA1BB6CA}"/>
    <dgm:cxn modelId="{89893BA9-0953-4A73-960F-838C2358176A}" type="presOf" srcId="{02421811-2BC2-4D21-B403-B29533364BE8}" destId="{5C80865E-EA03-447B-9427-C11EE3E9EAA6}" srcOrd="1" destOrd="0" presId="urn:microsoft.com/office/officeart/2005/8/layout/process4"/>
    <dgm:cxn modelId="{CE777EC4-DD77-4D36-A9D7-A00EEB58F7AA}" srcId="{53C7495C-8487-49C6-A947-8ACF0E93FC4D}" destId="{D844D158-CC48-48CD-95C0-4C10E2E26762}" srcOrd="2" destOrd="0" parTransId="{AFF4E980-77B4-4873-B8D2-47D772E5AB72}" sibTransId="{28DCA468-3938-4D85-8A81-D498CCD5ECF9}"/>
    <dgm:cxn modelId="{8CBB3FD1-C8C3-4EF7-BEF3-DB2663C267C9}" type="presOf" srcId="{F7A83A58-B3FF-4C49-89B5-25E652318469}" destId="{5F95FF20-0ECC-4FAA-8FB6-9873DF66DF16}" srcOrd="0" destOrd="0" presId="urn:microsoft.com/office/officeart/2005/8/layout/process4"/>
    <dgm:cxn modelId="{7DA48BD3-E146-4AE3-9796-B859A1F64832}" type="presOf" srcId="{A0929E89-3446-4AB0-BA8D-B5B95AB827DD}" destId="{DF059386-ADC6-4FD1-AE2E-CD11C1B6DDE6}" srcOrd="0" destOrd="0" presId="urn:microsoft.com/office/officeart/2005/8/layout/process4"/>
    <dgm:cxn modelId="{B7FBA3DF-82A9-4D5B-8D3A-362C02DC40B1}" type="presOf" srcId="{D844D158-CC48-48CD-95C0-4C10E2E26762}" destId="{A3213FC1-AAD3-4295-B217-6921422BE452}" srcOrd="0" destOrd="0" presId="urn:microsoft.com/office/officeart/2005/8/layout/process4"/>
    <dgm:cxn modelId="{5839E0DF-8854-49FB-B88F-FF763999470B}" srcId="{D844D158-CC48-48CD-95C0-4C10E2E26762}" destId="{F7A83A58-B3FF-4C49-89B5-25E652318469}" srcOrd="0" destOrd="0" parTransId="{9ADE6497-4E9E-41C9-9572-DC6735B4F959}" sibTransId="{FFE7B225-D3D2-49E2-B8CE-D958027EB0F4}"/>
    <dgm:cxn modelId="{1A7CA1F1-D1E5-4393-B5FB-862AE21C654E}" type="presOf" srcId="{D844D158-CC48-48CD-95C0-4C10E2E26762}" destId="{ECCA3606-D36A-4A5D-9CDA-650E2B084217}" srcOrd="1" destOrd="0" presId="urn:microsoft.com/office/officeart/2005/8/layout/process4"/>
    <dgm:cxn modelId="{8B4F73FE-AFF6-46CE-9918-28C2A2A77B3D}" type="presOf" srcId="{02421811-2BC2-4D21-B403-B29533364BE8}" destId="{5896C975-9D8A-4ACA-8CCA-56757F105A67}" srcOrd="0" destOrd="0" presId="urn:microsoft.com/office/officeart/2005/8/layout/process4"/>
    <dgm:cxn modelId="{F01C4F0C-3000-4670-A2AA-543C634B6A02}" type="presParOf" srcId="{E8CF5F9E-1069-43C0-A2F8-0C9D6FD186D0}" destId="{C9C2BCC9-FEF7-4028-BC4B-8A7DDEE0099A}" srcOrd="0" destOrd="0" presId="urn:microsoft.com/office/officeart/2005/8/layout/process4"/>
    <dgm:cxn modelId="{85129C70-518A-4E0A-8F08-524E4F895036}" type="presParOf" srcId="{C9C2BCC9-FEF7-4028-BC4B-8A7DDEE0099A}" destId="{A3213FC1-AAD3-4295-B217-6921422BE452}" srcOrd="0" destOrd="0" presId="urn:microsoft.com/office/officeart/2005/8/layout/process4"/>
    <dgm:cxn modelId="{2300942A-1C7E-4347-8D51-65E623678BB9}" type="presParOf" srcId="{C9C2BCC9-FEF7-4028-BC4B-8A7DDEE0099A}" destId="{ECCA3606-D36A-4A5D-9CDA-650E2B084217}" srcOrd="1" destOrd="0" presId="urn:microsoft.com/office/officeart/2005/8/layout/process4"/>
    <dgm:cxn modelId="{6DF50C6E-5F5E-4912-B94C-884D20930155}" type="presParOf" srcId="{C9C2BCC9-FEF7-4028-BC4B-8A7DDEE0099A}" destId="{7635F79E-795F-4020-839B-9D8685137E77}" srcOrd="2" destOrd="0" presId="urn:microsoft.com/office/officeart/2005/8/layout/process4"/>
    <dgm:cxn modelId="{6D98E46D-798A-46CB-A2FA-F760A9FF8D56}" type="presParOf" srcId="{7635F79E-795F-4020-839B-9D8685137E77}" destId="{5F95FF20-0ECC-4FAA-8FB6-9873DF66DF16}" srcOrd="0" destOrd="0" presId="urn:microsoft.com/office/officeart/2005/8/layout/process4"/>
    <dgm:cxn modelId="{B7FC0379-3F61-4112-8334-ADDEEB3B5569}" type="presParOf" srcId="{E8CF5F9E-1069-43C0-A2F8-0C9D6FD186D0}" destId="{8BCC78C5-78A1-4317-925C-A4E67557F32E}" srcOrd="1" destOrd="0" presId="urn:microsoft.com/office/officeart/2005/8/layout/process4"/>
    <dgm:cxn modelId="{6E07E65D-3044-4016-BEB6-6A2CF3B9DD8E}" type="presParOf" srcId="{E8CF5F9E-1069-43C0-A2F8-0C9D6FD186D0}" destId="{DCF23F6D-103C-46E7-8CE4-83E1A91C6C94}" srcOrd="2" destOrd="0" presId="urn:microsoft.com/office/officeart/2005/8/layout/process4"/>
    <dgm:cxn modelId="{004F3460-D3F1-465B-BBBC-AF76FB3A4968}" type="presParOf" srcId="{DCF23F6D-103C-46E7-8CE4-83E1A91C6C94}" destId="{5896C975-9D8A-4ACA-8CCA-56757F105A67}" srcOrd="0" destOrd="0" presId="urn:microsoft.com/office/officeart/2005/8/layout/process4"/>
    <dgm:cxn modelId="{D73F383A-2EEE-4F84-B8DD-B53EAB2721D0}" type="presParOf" srcId="{DCF23F6D-103C-46E7-8CE4-83E1A91C6C94}" destId="{5C80865E-EA03-447B-9427-C11EE3E9EAA6}" srcOrd="1" destOrd="0" presId="urn:microsoft.com/office/officeart/2005/8/layout/process4"/>
    <dgm:cxn modelId="{69FBAD87-80C2-4819-961A-66C6391874AD}" type="presParOf" srcId="{DCF23F6D-103C-46E7-8CE4-83E1A91C6C94}" destId="{5BE09DD2-AAAA-4E13-A89C-43E6657F1759}" srcOrd="2" destOrd="0" presId="urn:microsoft.com/office/officeart/2005/8/layout/process4"/>
    <dgm:cxn modelId="{ED81351F-2825-461F-8514-A74AD4ACEAA2}" type="presParOf" srcId="{5BE09DD2-AAAA-4E13-A89C-43E6657F1759}" destId="{981334F3-143A-4AB7-90BC-8F34C020CB76}" srcOrd="0" destOrd="0" presId="urn:microsoft.com/office/officeart/2005/8/layout/process4"/>
    <dgm:cxn modelId="{DDF4E41A-8323-4234-BB80-D8D249C67E60}" type="presParOf" srcId="{E8CF5F9E-1069-43C0-A2F8-0C9D6FD186D0}" destId="{38944092-E0D5-4EC9-A962-25B79DBD9929}" srcOrd="3" destOrd="0" presId="urn:microsoft.com/office/officeart/2005/8/layout/process4"/>
    <dgm:cxn modelId="{F52BB72E-B387-4B1A-A45D-7032C8A8D008}" type="presParOf" srcId="{E8CF5F9E-1069-43C0-A2F8-0C9D6FD186D0}" destId="{5D28C27F-F5C9-403E-A21E-8D20F0691D50}" srcOrd="4" destOrd="0" presId="urn:microsoft.com/office/officeart/2005/8/layout/process4"/>
    <dgm:cxn modelId="{1B70E150-98E9-45AD-9783-9F7C2605ED69}" type="presParOf" srcId="{5D28C27F-F5C9-403E-A21E-8D20F0691D50}" destId="{C1184D41-29B7-4B2C-BC0B-44ECA4FA978F}" srcOrd="0" destOrd="0" presId="urn:microsoft.com/office/officeart/2005/8/layout/process4"/>
    <dgm:cxn modelId="{60C42821-7D84-4E3D-8EBD-7A87DA944356}" type="presParOf" srcId="{5D28C27F-F5C9-403E-A21E-8D20F0691D50}" destId="{19D56287-235A-4A54-B130-009037382A40}" srcOrd="1" destOrd="0" presId="urn:microsoft.com/office/officeart/2005/8/layout/process4"/>
    <dgm:cxn modelId="{C590D33B-8640-4097-9540-F229990FC3C3}" type="presParOf" srcId="{5D28C27F-F5C9-403E-A21E-8D20F0691D50}" destId="{6FB568B8-AC7F-48C8-BA16-8F4B6FC1370C}" srcOrd="2" destOrd="0" presId="urn:microsoft.com/office/officeart/2005/8/layout/process4"/>
    <dgm:cxn modelId="{3E807AB3-FB5C-4B71-9A2F-25981D394232}" type="presParOf" srcId="{6FB568B8-AC7F-48C8-BA16-8F4B6FC1370C}" destId="{DF059386-ADC6-4FD1-AE2E-CD11C1B6DDE6}"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C7495C-8487-49C6-A947-8ACF0E93FC4D}"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fr-FR"/>
        </a:p>
      </dgm:t>
    </dgm:pt>
    <dgm:pt modelId="{87F99F22-FD31-4921-A3C7-A1DC4B278509}">
      <dgm:prSet phldrT="[Texte]" custT="1"/>
      <dgm:spPr>
        <a:solidFill>
          <a:schemeClr val="tx1"/>
        </a:solidFill>
        <a:ln>
          <a:noFill/>
        </a:ln>
      </dgm:spPr>
      <dgm:t>
        <a:bodyPr/>
        <a:lstStyle/>
        <a:p>
          <a:r>
            <a:rPr lang="fr-FR" sz="1400" dirty="0">
              <a:latin typeface="+mj-lt"/>
            </a:rPr>
            <a:t>Comme elle a des difficultés pour lire tout texte (ex, confond b/p/d) </a:t>
          </a:r>
        </a:p>
      </dgm:t>
    </dgm:pt>
    <dgm:pt modelId="{0C29DCCE-411C-4CA3-8795-F8DFC1BD040B}" type="parTrans" cxnId="{CCE52808-85BC-40C9-B200-11B8EF2F8BD7}">
      <dgm:prSet/>
      <dgm:spPr/>
      <dgm:t>
        <a:bodyPr/>
        <a:lstStyle/>
        <a:p>
          <a:endParaRPr lang="fr-FR" sz="1200"/>
        </a:p>
      </dgm:t>
    </dgm:pt>
    <dgm:pt modelId="{3FEE491F-262C-44CC-90D6-841E35CFDFAB}" type="sibTrans" cxnId="{CCE52808-85BC-40C9-B200-11B8EF2F8BD7}">
      <dgm:prSet/>
      <dgm:spPr/>
      <dgm:t>
        <a:bodyPr/>
        <a:lstStyle/>
        <a:p>
          <a:endParaRPr lang="fr-FR" sz="1200"/>
        </a:p>
      </dgm:t>
    </dgm:pt>
    <dgm:pt modelId="{272EB99D-9653-44D1-86D4-21D72D7D9654}">
      <dgm:prSet custT="1"/>
      <dgm:spPr/>
      <dgm:t>
        <a:bodyPr/>
        <a:lstStyle/>
        <a:p>
          <a:pPr>
            <a:buNone/>
          </a:pPr>
          <a:r>
            <a:rPr lang="fr-FR" sz="1200" dirty="0">
              <a:latin typeface="+mn-lt"/>
            </a:rPr>
            <a:t>alors le </a:t>
          </a:r>
          <a:r>
            <a:rPr lang="fr-FR" sz="1200" b="1" dirty="0">
              <a:latin typeface="+mn-lt"/>
            </a:rPr>
            <a:t>texte </a:t>
          </a:r>
          <a:r>
            <a:rPr lang="fr-FR" sz="1200" dirty="0">
              <a:latin typeface="+mn-lt"/>
            </a:rPr>
            <a:t>de la page doit utiliser des police sans sérif, </a:t>
          </a:r>
        </a:p>
      </dgm:t>
    </dgm:pt>
    <dgm:pt modelId="{C4062BDA-95B2-4AC0-A08F-E3F6340D117D}" type="parTrans" cxnId="{4963306B-FCF4-496B-9FF6-942D733D3B4A}">
      <dgm:prSet/>
      <dgm:spPr/>
      <dgm:t>
        <a:bodyPr/>
        <a:lstStyle/>
        <a:p>
          <a:endParaRPr lang="fr-FR" sz="1200"/>
        </a:p>
      </dgm:t>
    </dgm:pt>
    <dgm:pt modelId="{DB3768BC-2FB4-4BF5-B0DB-50AA26783B1D}" type="sibTrans" cxnId="{4963306B-FCF4-496B-9FF6-942D733D3B4A}">
      <dgm:prSet/>
      <dgm:spPr/>
      <dgm:t>
        <a:bodyPr/>
        <a:lstStyle/>
        <a:p>
          <a:endParaRPr lang="fr-FR" sz="1200"/>
        </a:p>
      </dgm:t>
    </dgm:pt>
    <dgm:pt modelId="{AF9DE3E0-D2AC-445B-938F-C315A3EBA51E}">
      <dgm:prSet custT="1"/>
      <dgm:spPr>
        <a:solidFill>
          <a:schemeClr val="tx1"/>
        </a:solidFill>
        <a:ln>
          <a:noFill/>
        </a:ln>
      </dgm:spPr>
      <dgm:t>
        <a:bodyPr/>
        <a:lstStyle/>
        <a:p>
          <a:r>
            <a:rPr lang="fr-FR" sz="1400" dirty="0">
              <a:latin typeface="+mj-lt"/>
            </a:rPr>
            <a:t>Comme elle peut utiliser un logiciel de commande vocale </a:t>
          </a:r>
        </a:p>
      </dgm:t>
    </dgm:pt>
    <dgm:pt modelId="{9299D279-AB4A-4AB1-BFA9-1C013B18C2A0}" type="parTrans" cxnId="{E5542284-5E31-4A49-AA62-29840F1117D0}">
      <dgm:prSet/>
      <dgm:spPr/>
      <dgm:t>
        <a:bodyPr/>
        <a:lstStyle/>
        <a:p>
          <a:endParaRPr lang="fr-FR" sz="1200"/>
        </a:p>
      </dgm:t>
    </dgm:pt>
    <dgm:pt modelId="{08E3BB23-2B81-4657-A9F8-B0B5C97F19C0}" type="sibTrans" cxnId="{E5542284-5E31-4A49-AA62-29840F1117D0}">
      <dgm:prSet/>
      <dgm:spPr/>
      <dgm:t>
        <a:bodyPr/>
        <a:lstStyle/>
        <a:p>
          <a:endParaRPr lang="fr-FR" sz="1200"/>
        </a:p>
      </dgm:t>
    </dgm:pt>
    <dgm:pt modelId="{93E2FCC1-AD79-4A40-9840-101406241BF0}">
      <dgm:prSet custT="1"/>
      <dgm:spPr/>
      <dgm:t>
        <a:bodyPr/>
        <a:lstStyle/>
        <a:p>
          <a:pPr>
            <a:buNone/>
          </a:pPr>
          <a:r>
            <a:rPr lang="fr-FR" sz="1200" dirty="0">
              <a:latin typeface="+mn-lt"/>
            </a:rPr>
            <a:t>alors </a:t>
          </a:r>
          <a:r>
            <a:rPr lang="fr-FR" sz="1200" b="0" dirty="0">
              <a:latin typeface="+mn-lt"/>
            </a:rPr>
            <a:t>tout élément interactif </a:t>
          </a:r>
          <a:br>
            <a:rPr lang="fr-FR" sz="1200" b="0" dirty="0">
              <a:latin typeface="+mn-lt"/>
            </a:rPr>
          </a:br>
          <a:r>
            <a:rPr lang="fr-FR" sz="1200" b="0" dirty="0">
              <a:latin typeface="+mn-lt"/>
            </a:rPr>
            <a:t>doit </a:t>
          </a:r>
          <a:r>
            <a:rPr lang="fr-FR" sz="1200" b="1" dirty="0">
              <a:latin typeface="+mn-lt"/>
            </a:rPr>
            <a:t>avoir visuellement la même étiquette que dans le code </a:t>
          </a:r>
        </a:p>
      </dgm:t>
    </dgm:pt>
    <dgm:pt modelId="{9CC5E49D-8186-491C-8C1A-9AF9F3DC9AF9}" type="parTrans" cxnId="{4C363916-A764-4BF2-BE49-EDDBA67D500C}">
      <dgm:prSet/>
      <dgm:spPr/>
      <dgm:t>
        <a:bodyPr/>
        <a:lstStyle/>
        <a:p>
          <a:endParaRPr lang="fr-FR" sz="1200"/>
        </a:p>
      </dgm:t>
    </dgm:pt>
    <dgm:pt modelId="{C6217206-9FD4-4389-8E49-BCC6AC947146}" type="sibTrans" cxnId="{4C363916-A764-4BF2-BE49-EDDBA67D500C}">
      <dgm:prSet/>
      <dgm:spPr/>
      <dgm:t>
        <a:bodyPr/>
        <a:lstStyle/>
        <a:p>
          <a:endParaRPr lang="fr-FR" sz="1200"/>
        </a:p>
      </dgm:t>
    </dgm:pt>
    <dgm:pt modelId="{CA6F93A5-AA50-4183-9F89-6F11B2DE718B}">
      <dgm:prSet custT="1"/>
      <dgm:spPr>
        <a:solidFill>
          <a:schemeClr val="tx1"/>
        </a:solidFill>
        <a:ln>
          <a:noFill/>
        </a:ln>
      </dgm:spPr>
      <dgm:t>
        <a:bodyPr/>
        <a:lstStyle/>
        <a:p>
          <a:r>
            <a:rPr lang="fr-FR" sz="1400" dirty="0">
              <a:latin typeface="+mj-lt"/>
            </a:rPr>
            <a:t>Comme elle a du mal à fixer son attention </a:t>
          </a:r>
        </a:p>
      </dgm:t>
    </dgm:pt>
    <dgm:pt modelId="{F016EB73-2ADA-4DD1-9C91-8B41861879DC}" type="parTrans" cxnId="{BA1CD7FC-6125-4D37-A366-E16D26C49BA5}">
      <dgm:prSet/>
      <dgm:spPr/>
      <dgm:t>
        <a:bodyPr/>
        <a:lstStyle/>
        <a:p>
          <a:endParaRPr lang="fr-FR" sz="1200"/>
        </a:p>
      </dgm:t>
    </dgm:pt>
    <dgm:pt modelId="{709324D9-1FA7-456C-913B-A7E88B29E9F1}" type="sibTrans" cxnId="{BA1CD7FC-6125-4D37-A366-E16D26C49BA5}">
      <dgm:prSet/>
      <dgm:spPr/>
      <dgm:t>
        <a:bodyPr/>
        <a:lstStyle/>
        <a:p>
          <a:endParaRPr lang="fr-FR" sz="1200"/>
        </a:p>
      </dgm:t>
    </dgm:pt>
    <dgm:pt modelId="{DBBD23DA-4836-4CE9-BCF0-EF967E098A34}">
      <dgm:prSet custT="1"/>
      <dgm:spPr/>
      <dgm:t>
        <a:bodyPr/>
        <a:lstStyle/>
        <a:p>
          <a:pPr>
            <a:buNone/>
          </a:pPr>
          <a:r>
            <a:rPr lang="fr-FR" sz="1200" dirty="0">
              <a:latin typeface="+mn-lt"/>
            </a:rPr>
            <a:t>alors </a:t>
          </a:r>
          <a:r>
            <a:rPr lang="fr-FR" sz="1200" b="1" dirty="0">
              <a:latin typeface="+mn-lt"/>
            </a:rPr>
            <a:t>toute animation doit  pouvoir être mise en pause </a:t>
          </a:r>
          <a:r>
            <a:rPr lang="fr-FR" sz="1200" dirty="0">
              <a:latin typeface="+mn-lt"/>
            </a:rPr>
            <a:t>ou automatiquement démarrer ou disparaitre</a:t>
          </a:r>
        </a:p>
      </dgm:t>
    </dgm:pt>
    <dgm:pt modelId="{DAECF4BC-63F4-4BDD-9F07-99FC19DC5E19}" type="parTrans" cxnId="{BC2CCBC1-7129-410B-9133-86BD11EA225E}">
      <dgm:prSet/>
      <dgm:spPr/>
      <dgm:t>
        <a:bodyPr/>
        <a:lstStyle/>
        <a:p>
          <a:endParaRPr lang="fr-FR" sz="1200"/>
        </a:p>
      </dgm:t>
    </dgm:pt>
    <dgm:pt modelId="{28A898E1-7C45-4E89-AC2B-218BCC5B445F}" type="sibTrans" cxnId="{BC2CCBC1-7129-410B-9133-86BD11EA225E}">
      <dgm:prSet/>
      <dgm:spPr/>
      <dgm:t>
        <a:bodyPr/>
        <a:lstStyle/>
        <a:p>
          <a:endParaRPr lang="fr-FR" sz="1200"/>
        </a:p>
      </dgm:t>
    </dgm:pt>
    <dgm:pt modelId="{134D8CC4-9674-4F92-9716-3EC5FA82C76F}">
      <dgm:prSet custT="1"/>
      <dgm:spPr/>
      <dgm:t>
        <a:bodyPr/>
        <a:lstStyle/>
        <a:p>
          <a:pPr>
            <a:buNone/>
          </a:pPr>
          <a:r>
            <a:rPr lang="fr-FR" sz="1200" dirty="0">
              <a:latin typeface="+mn-lt"/>
            </a:rPr>
            <a:t>alors le contraste de couleurs doit être suffisant, </a:t>
          </a:r>
        </a:p>
      </dgm:t>
    </dgm:pt>
    <dgm:pt modelId="{6F35D8AE-D496-4980-87BA-6A1AE13830DB}" type="parTrans" cxnId="{AB549BA0-3AB0-4A7C-876E-9B6777079B23}">
      <dgm:prSet/>
      <dgm:spPr/>
      <dgm:t>
        <a:bodyPr/>
        <a:lstStyle/>
        <a:p>
          <a:endParaRPr lang="fr-FR"/>
        </a:p>
      </dgm:t>
    </dgm:pt>
    <dgm:pt modelId="{A941B0AB-490B-420C-9C76-B0DDCB7286D9}" type="sibTrans" cxnId="{AB549BA0-3AB0-4A7C-876E-9B6777079B23}">
      <dgm:prSet/>
      <dgm:spPr/>
      <dgm:t>
        <a:bodyPr/>
        <a:lstStyle/>
        <a:p>
          <a:endParaRPr lang="fr-FR"/>
        </a:p>
      </dgm:t>
    </dgm:pt>
    <dgm:pt modelId="{BD63D6DD-670A-49C5-B129-25506A3FF1C8}">
      <dgm:prSet custT="1"/>
      <dgm:spPr/>
      <dgm:t>
        <a:bodyPr/>
        <a:lstStyle/>
        <a:p>
          <a:pPr>
            <a:buNone/>
          </a:pPr>
          <a:r>
            <a:rPr lang="fr-FR" sz="1200" dirty="0">
              <a:latin typeface="+mn-lt"/>
            </a:rPr>
            <a:t>alors l’espacement des caractères peut être augmenté</a:t>
          </a:r>
        </a:p>
      </dgm:t>
    </dgm:pt>
    <dgm:pt modelId="{3285DE37-7404-4373-8442-3E1D994D1524}" type="parTrans" cxnId="{2A578ACE-3FCC-4757-AB93-5872D7C1664A}">
      <dgm:prSet/>
      <dgm:spPr/>
      <dgm:t>
        <a:bodyPr/>
        <a:lstStyle/>
        <a:p>
          <a:endParaRPr lang="fr-FR"/>
        </a:p>
      </dgm:t>
    </dgm:pt>
    <dgm:pt modelId="{B3E2FB6F-49D9-40C9-B3A8-5B7B51523D39}" type="sibTrans" cxnId="{2A578ACE-3FCC-4757-AB93-5872D7C1664A}">
      <dgm:prSet/>
      <dgm:spPr/>
      <dgm:t>
        <a:bodyPr/>
        <a:lstStyle/>
        <a:p>
          <a:endParaRPr lang="fr-FR"/>
        </a:p>
      </dgm:t>
    </dgm:pt>
    <dgm:pt modelId="{5EBCD8B4-3EDC-4C1F-8316-36A3A44ABC98}">
      <dgm:prSet custT="1"/>
      <dgm:spPr/>
      <dgm:t>
        <a:bodyPr/>
        <a:lstStyle/>
        <a:p>
          <a:pPr>
            <a:buNone/>
          </a:pPr>
          <a:r>
            <a:rPr lang="fr-FR" sz="1200" dirty="0">
              <a:latin typeface="+mn-lt"/>
            </a:rPr>
            <a:t>Alors les limites de temps doivent pouvoir être modifiées</a:t>
          </a:r>
        </a:p>
      </dgm:t>
    </dgm:pt>
    <dgm:pt modelId="{F8B77298-24B5-4F75-8EB5-5976E57B5291}" type="parTrans" cxnId="{3AA7DD5F-324E-4BA8-8A0E-684159BE3003}">
      <dgm:prSet/>
      <dgm:spPr/>
      <dgm:t>
        <a:bodyPr/>
        <a:lstStyle/>
        <a:p>
          <a:endParaRPr lang="fr-FR"/>
        </a:p>
      </dgm:t>
    </dgm:pt>
    <dgm:pt modelId="{AC42B184-42B6-4FE3-B421-5151B3B9B8F9}" type="sibTrans" cxnId="{3AA7DD5F-324E-4BA8-8A0E-684159BE3003}">
      <dgm:prSet/>
      <dgm:spPr/>
      <dgm:t>
        <a:bodyPr/>
        <a:lstStyle/>
        <a:p>
          <a:endParaRPr lang="fr-FR"/>
        </a:p>
      </dgm:t>
    </dgm:pt>
    <dgm:pt modelId="{527111EB-41DC-45FF-8AC9-607E551065C9}" type="pres">
      <dgm:prSet presAssocID="{53C7495C-8487-49C6-A947-8ACF0E93FC4D}" presName="Name0" presStyleCnt="0">
        <dgm:presLayoutVars>
          <dgm:dir/>
          <dgm:animLvl val="lvl"/>
          <dgm:resizeHandles val="exact"/>
        </dgm:presLayoutVars>
      </dgm:prSet>
      <dgm:spPr/>
    </dgm:pt>
    <dgm:pt modelId="{E9CE553E-A263-4947-A348-ED6EDF4FBF78}" type="pres">
      <dgm:prSet presAssocID="{CA6F93A5-AA50-4183-9F89-6F11B2DE718B}" presName="boxAndChildren" presStyleCnt="0"/>
      <dgm:spPr/>
    </dgm:pt>
    <dgm:pt modelId="{7A1F666D-65EB-448E-A283-6D15361AA2DE}" type="pres">
      <dgm:prSet presAssocID="{CA6F93A5-AA50-4183-9F89-6F11B2DE718B}" presName="parentTextBox" presStyleLbl="node1" presStyleIdx="0" presStyleCnt="3"/>
      <dgm:spPr/>
    </dgm:pt>
    <dgm:pt modelId="{0D071756-B772-4480-9412-8F0BB2214E5E}" type="pres">
      <dgm:prSet presAssocID="{CA6F93A5-AA50-4183-9F89-6F11B2DE718B}" presName="entireBox" presStyleLbl="node1" presStyleIdx="0" presStyleCnt="3"/>
      <dgm:spPr/>
    </dgm:pt>
    <dgm:pt modelId="{DF73421F-26C0-4566-9166-17C8E968A73F}" type="pres">
      <dgm:prSet presAssocID="{CA6F93A5-AA50-4183-9F89-6F11B2DE718B}" presName="descendantBox" presStyleCnt="0"/>
      <dgm:spPr/>
    </dgm:pt>
    <dgm:pt modelId="{2E1B87C7-8F31-4714-B9E0-3F50A8CADF7E}" type="pres">
      <dgm:prSet presAssocID="{DBBD23DA-4836-4CE9-BCF0-EF967E098A34}" presName="childTextBox" presStyleLbl="fgAccFollowNode1" presStyleIdx="0" presStyleCnt="6" custScaleY="117370">
        <dgm:presLayoutVars>
          <dgm:bulletEnabled val="1"/>
        </dgm:presLayoutVars>
      </dgm:prSet>
      <dgm:spPr>
        <a:prstGeom prst="chevron">
          <a:avLst/>
        </a:prstGeom>
      </dgm:spPr>
    </dgm:pt>
    <dgm:pt modelId="{914CDC82-B113-4110-8330-66647A2CCA70}" type="pres">
      <dgm:prSet presAssocID="{5EBCD8B4-3EDC-4C1F-8316-36A3A44ABC98}" presName="childTextBox" presStyleLbl="fgAccFollowNode1" presStyleIdx="1" presStyleCnt="6" custScaleY="126161">
        <dgm:presLayoutVars>
          <dgm:bulletEnabled val="1"/>
        </dgm:presLayoutVars>
      </dgm:prSet>
      <dgm:spPr>
        <a:prstGeom prst="chevron">
          <a:avLst/>
        </a:prstGeom>
      </dgm:spPr>
    </dgm:pt>
    <dgm:pt modelId="{2FA3DE79-B01B-491D-AFD1-F33567D5C160}" type="pres">
      <dgm:prSet presAssocID="{08E3BB23-2B81-4657-A9F8-B0B5C97F19C0}" presName="sp" presStyleCnt="0"/>
      <dgm:spPr/>
    </dgm:pt>
    <dgm:pt modelId="{4DA9BC25-F3B9-432A-B2C9-DA0A58CD2A51}" type="pres">
      <dgm:prSet presAssocID="{AF9DE3E0-D2AC-445B-938F-C315A3EBA51E}" presName="arrowAndChildren" presStyleCnt="0"/>
      <dgm:spPr/>
    </dgm:pt>
    <dgm:pt modelId="{2BEFD327-2B3B-45D5-B700-B357EFB1CF97}" type="pres">
      <dgm:prSet presAssocID="{AF9DE3E0-D2AC-445B-938F-C315A3EBA51E}" presName="parentTextArrow" presStyleLbl="node1" presStyleIdx="0" presStyleCnt="3"/>
      <dgm:spPr/>
    </dgm:pt>
    <dgm:pt modelId="{BB8F98D1-AC8B-411F-B76B-205346C1FF70}" type="pres">
      <dgm:prSet presAssocID="{AF9DE3E0-D2AC-445B-938F-C315A3EBA51E}" presName="arrow" presStyleLbl="node1" presStyleIdx="1" presStyleCnt="3"/>
      <dgm:spPr/>
    </dgm:pt>
    <dgm:pt modelId="{331EA136-9600-48DE-AF65-6E28D15049A1}" type="pres">
      <dgm:prSet presAssocID="{AF9DE3E0-D2AC-445B-938F-C315A3EBA51E}" presName="descendantArrow" presStyleCnt="0"/>
      <dgm:spPr/>
    </dgm:pt>
    <dgm:pt modelId="{D7868EA7-9DF2-4412-8697-3A55C4ACC032}" type="pres">
      <dgm:prSet presAssocID="{93E2FCC1-AD79-4A40-9840-101406241BF0}" presName="childTextArrow" presStyleLbl="fgAccFollowNode1" presStyleIdx="2" presStyleCnt="6">
        <dgm:presLayoutVars>
          <dgm:bulletEnabled val="1"/>
        </dgm:presLayoutVars>
      </dgm:prSet>
      <dgm:spPr>
        <a:prstGeom prst="chevron">
          <a:avLst/>
        </a:prstGeom>
      </dgm:spPr>
    </dgm:pt>
    <dgm:pt modelId="{2FB99F05-D431-4406-B71F-BCDE2F0E88BC}" type="pres">
      <dgm:prSet presAssocID="{3FEE491F-262C-44CC-90D6-841E35CFDFAB}" presName="sp" presStyleCnt="0"/>
      <dgm:spPr/>
    </dgm:pt>
    <dgm:pt modelId="{AFE4BDF9-F656-44CD-8719-E96FB732AA32}" type="pres">
      <dgm:prSet presAssocID="{87F99F22-FD31-4921-A3C7-A1DC4B278509}" presName="arrowAndChildren" presStyleCnt="0"/>
      <dgm:spPr/>
    </dgm:pt>
    <dgm:pt modelId="{5C3E7550-ACB1-4F55-9256-440E2A2503FA}" type="pres">
      <dgm:prSet presAssocID="{87F99F22-FD31-4921-A3C7-A1DC4B278509}" presName="parentTextArrow" presStyleLbl="node1" presStyleIdx="1" presStyleCnt="3"/>
      <dgm:spPr/>
    </dgm:pt>
    <dgm:pt modelId="{F60A775C-83B7-4256-B62D-C14702226D0B}" type="pres">
      <dgm:prSet presAssocID="{87F99F22-FD31-4921-A3C7-A1DC4B278509}" presName="arrow" presStyleLbl="node1" presStyleIdx="2" presStyleCnt="3"/>
      <dgm:spPr/>
    </dgm:pt>
    <dgm:pt modelId="{51D44515-8E9E-46C9-A8AD-E234284DC98A}" type="pres">
      <dgm:prSet presAssocID="{87F99F22-FD31-4921-A3C7-A1DC4B278509}" presName="descendantArrow" presStyleCnt="0"/>
      <dgm:spPr/>
    </dgm:pt>
    <dgm:pt modelId="{A064FE01-C6C0-4462-9CC0-E2DD378E102D}" type="pres">
      <dgm:prSet presAssocID="{272EB99D-9653-44D1-86D4-21D72D7D9654}" presName="childTextArrow" presStyleLbl="fgAccFollowNode1" presStyleIdx="3" presStyleCnt="6" custScaleY="147577">
        <dgm:presLayoutVars>
          <dgm:bulletEnabled val="1"/>
        </dgm:presLayoutVars>
      </dgm:prSet>
      <dgm:spPr>
        <a:prstGeom prst="chevron">
          <a:avLst/>
        </a:prstGeom>
      </dgm:spPr>
    </dgm:pt>
    <dgm:pt modelId="{D513FE34-B91C-4A09-8862-0FE7E5CABE48}" type="pres">
      <dgm:prSet presAssocID="{134D8CC4-9674-4F92-9716-3EC5FA82C76F}" presName="childTextArrow" presStyleLbl="fgAccFollowNode1" presStyleIdx="4" presStyleCnt="6" custScaleY="147577">
        <dgm:presLayoutVars>
          <dgm:bulletEnabled val="1"/>
        </dgm:presLayoutVars>
      </dgm:prSet>
      <dgm:spPr>
        <a:prstGeom prst="chevron">
          <a:avLst/>
        </a:prstGeom>
      </dgm:spPr>
    </dgm:pt>
    <dgm:pt modelId="{98852269-4DEC-45BA-B59A-DBE53F6A1AAA}" type="pres">
      <dgm:prSet presAssocID="{BD63D6DD-670A-49C5-B129-25506A3FF1C8}" presName="childTextArrow" presStyleLbl="fgAccFollowNode1" presStyleIdx="5" presStyleCnt="6" custScaleY="147577">
        <dgm:presLayoutVars>
          <dgm:bulletEnabled val="1"/>
        </dgm:presLayoutVars>
      </dgm:prSet>
      <dgm:spPr>
        <a:prstGeom prst="chevron">
          <a:avLst/>
        </a:prstGeom>
      </dgm:spPr>
    </dgm:pt>
  </dgm:ptLst>
  <dgm:cxnLst>
    <dgm:cxn modelId="{146AF401-0344-4323-A77F-DC881E6160D6}" type="presOf" srcId="{87F99F22-FD31-4921-A3C7-A1DC4B278509}" destId="{5C3E7550-ACB1-4F55-9256-440E2A2503FA}" srcOrd="0" destOrd="0" presId="urn:microsoft.com/office/officeart/2005/8/layout/process4"/>
    <dgm:cxn modelId="{CCE52808-85BC-40C9-B200-11B8EF2F8BD7}" srcId="{53C7495C-8487-49C6-A947-8ACF0E93FC4D}" destId="{87F99F22-FD31-4921-A3C7-A1DC4B278509}" srcOrd="0" destOrd="0" parTransId="{0C29DCCE-411C-4CA3-8795-F8DFC1BD040B}" sibTransId="{3FEE491F-262C-44CC-90D6-841E35CFDFAB}"/>
    <dgm:cxn modelId="{CD34A915-61DE-427E-87B9-6BB3D261BCE3}" type="presOf" srcId="{AF9DE3E0-D2AC-445B-938F-C315A3EBA51E}" destId="{BB8F98D1-AC8B-411F-B76B-205346C1FF70}" srcOrd="1" destOrd="0" presId="urn:microsoft.com/office/officeart/2005/8/layout/process4"/>
    <dgm:cxn modelId="{4C363916-A764-4BF2-BE49-EDDBA67D500C}" srcId="{AF9DE3E0-D2AC-445B-938F-C315A3EBA51E}" destId="{93E2FCC1-AD79-4A40-9840-101406241BF0}" srcOrd="0" destOrd="0" parTransId="{9CC5E49D-8186-491C-8C1A-9AF9F3DC9AF9}" sibTransId="{C6217206-9FD4-4389-8E49-BCC6AC947146}"/>
    <dgm:cxn modelId="{0FC1A12D-73F2-49B9-B42F-89EE4AE3935F}" type="presOf" srcId="{93E2FCC1-AD79-4A40-9840-101406241BF0}" destId="{D7868EA7-9DF2-4412-8697-3A55C4ACC032}" srcOrd="0" destOrd="0" presId="urn:microsoft.com/office/officeart/2005/8/layout/process4"/>
    <dgm:cxn modelId="{79FF1339-3C18-4B3C-8AF9-92CF96C3F2A0}" type="presOf" srcId="{BD63D6DD-670A-49C5-B129-25506A3FF1C8}" destId="{98852269-4DEC-45BA-B59A-DBE53F6A1AAA}" srcOrd="0" destOrd="0" presId="urn:microsoft.com/office/officeart/2005/8/layout/process4"/>
    <dgm:cxn modelId="{EA81E639-904D-4185-BDE0-BD7B54A628DF}" type="presOf" srcId="{134D8CC4-9674-4F92-9716-3EC5FA82C76F}" destId="{D513FE34-B91C-4A09-8862-0FE7E5CABE48}" srcOrd="0" destOrd="0" presId="urn:microsoft.com/office/officeart/2005/8/layout/process4"/>
    <dgm:cxn modelId="{56D1655F-2453-4670-98C1-6B671B978A10}" type="presOf" srcId="{87F99F22-FD31-4921-A3C7-A1DC4B278509}" destId="{F60A775C-83B7-4256-B62D-C14702226D0B}" srcOrd="1" destOrd="0" presId="urn:microsoft.com/office/officeart/2005/8/layout/process4"/>
    <dgm:cxn modelId="{3AA7DD5F-324E-4BA8-8A0E-684159BE3003}" srcId="{CA6F93A5-AA50-4183-9F89-6F11B2DE718B}" destId="{5EBCD8B4-3EDC-4C1F-8316-36A3A44ABC98}" srcOrd="1" destOrd="0" parTransId="{F8B77298-24B5-4F75-8EB5-5976E57B5291}" sibTransId="{AC42B184-42B6-4FE3-B421-5151B3B9B8F9}"/>
    <dgm:cxn modelId="{8A4B8465-BE21-4CED-8CE5-B96FD9969A09}" type="presOf" srcId="{DBBD23DA-4836-4CE9-BCF0-EF967E098A34}" destId="{2E1B87C7-8F31-4714-B9E0-3F50A8CADF7E}" srcOrd="0" destOrd="0" presId="urn:microsoft.com/office/officeart/2005/8/layout/process4"/>
    <dgm:cxn modelId="{BBD0034B-E3C4-4E19-9232-D77FEEA7738F}" type="presOf" srcId="{CA6F93A5-AA50-4183-9F89-6F11B2DE718B}" destId="{0D071756-B772-4480-9412-8F0BB2214E5E}" srcOrd="1" destOrd="0" presId="urn:microsoft.com/office/officeart/2005/8/layout/process4"/>
    <dgm:cxn modelId="{4963306B-FCF4-496B-9FF6-942D733D3B4A}" srcId="{87F99F22-FD31-4921-A3C7-A1DC4B278509}" destId="{272EB99D-9653-44D1-86D4-21D72D7D9654}" srcOrd="0" destOrd="0" parTransId="{C4062BDA-95B2-4AC0-A08F-E3F6340D117D}" sibTransId="{DB3768BC-2FB4-4BF5-B0DB-50AA26783B1D}"/>
    <dgm:cxn modelId="{7713AC53-ADD3-4BC7-BE42-62FAC015E9FE}" type="presOf" srcId="{CA6F93A5-AA50-4183-9F89-6F11B2DE718B}" destId="{7A1F666D-65EB-448E-A283-6D15361AA2DE}" srcOrd="0" destOrd="0" presId="urn:microsoft.com/office/officeart/2005/8/layout/process4"/>
    <dgm:cxn modelId="{90F10479-3E68-49BE-8BDD-9F1A4FE7AC5C}" type="presOf" srcId="{5EBCD8B4-3EDC-4C1F-8316-36A3A44ABC98}" destId="{914CDC82-B113-4110-8330-66647A2CCA70}" srcOrd="0" destOrd="0" presId="urn:microsoft.com/office/officeart/2005/8/layout/process4"/>
    <dgm:cxn modelId="{1A454C80-06ED-4F64-8A1B-A745B55786C7}" type="presOf" srcId="{272EB99D-9653-44D1-86D4-21D72D7D9654}" destId="{A064FE01-C6C0-4462-9CC0-E2DD378E102D}" srcOrd="0" destOrd="0" presId="urn:microsoft.com/office/officeart/2005/8/layout/process4"/>
    <dgm:cxn modelId="{E5542284-5E31-4A49-AA62-29840F1117D0}" srcId="{53C7495C-8487-49C6-A947-8ACF0E93FC4D}" destId="{AF9DE3E0-D2AC-445B-938F-C315A3EBA51E}" srcOrd="1" destOrd="0" parTransId="{9299D279-AB4A-4AB1-BFA9-1C013B18C2A0}" sibTransId="{08E3BB23-2B81-4657-A9F8-B0B5C97F19C0}"/>
    <dgm:cxn modelId="{95641A8B-D48D-4CE3-92D2-6D6BE9409342}" type="presOf" srcId="{53C7495C-8487-49C6-A947-8ACF0E93FC4D}" destId="{527111EB-41DC-45FF-8AC9-607E551065C9}" srcOrd="0" destOrd="0" presId="urn:microsoft.com/office/officeart/2005/8/layout/process4"/>
    <dgm:cxn modelId="{AB549BA0-3AB0-4A7C-876E-9B6777079B23}" srcId="{87F99F22-FD31-4921-A3C7-A1DC4B278509}" destId="{134D8CC4-9674-4F92-9716-3EC5FA82C76F}" srcOrd="1" destOrd="0" parTransId="{6F35D8AE-D496-4980-87BA-6A1AE13830DB}" sibTransId="{A941B0AB-490B-420C-9C76-B0DDCB7286D9}"/>
    <dgm:cxn modelId="{3F0C50AD-AD6C-4B63-ACE7-73AB4F18847B}" type="presOf" srcId="{AF9DE3E0-D2AC-445B-938F-C315A3EBA51E}" destId="{2BEFD327-2B3B-45D5-B700-B357EFB1CF97}" srcOrd="0" destOrd="0" presId="urn:microsoft.com/office/officeart/2005/8/layout/process4"/>
    <dgm:cxn modelId="{BC2CCBC1-7129-410B-9133-86BD11EA225E}" srcId="{CA6F93A5-AA50-4183-9F89-6F11B2DE718B}" destId="{DBBD23DA-4836-4CE9-BCF0-EF967E098A34}" srcOrd="0" destOrd="0" parTransId="{DAECF4BC-63F4-4BDD-9F07-99FC19DC5E19}" sibTransId="{28A898E1-7C45-4E89-AC2B-218BCC5B445F}"/>
    <dgm:cxn modelId="{2A578ACE-3FCC-4757-AB93-5872D7C1664A}" srcId="{87F99F22-FD31-4921-A3C7-A1DC4B278509}" destId="{BD63D6DD-670A-49C5-B129-25506A3FF1C8}" srcOrd="2" destOrd="0" parTransId="{3285DE37-7404-4373-8442-3E1D994D1524}" sibTransId="{B3E2FB6F-49D9-40C9-B3A8-5B7B51523D39}"/>
    <dgm:cxn modelId="{BA1CD7FC-6125-4D37-A366-E16D26C49BA5}" srcId="{53C7495C-8487-49C6-A947-8ACF0E93FC4D}" destId="{CA6F93A5-AA50-4183-9F89-6F11B2DE718B}" srcOrd="2" destOrd="0" parTransId="{F016EB73-2ADA-4DD1-9C91-8B41861879DC}" sibTransId="{709324D9-1FA7-456C-913B-A7E88B29E9F1}"/>
    <dgm:cxn modelId="{930FE054-05EC-4A53-9631-632C8682EB69}" type="presParOf" srcId="{527111EB-41DC-45FF-8AC9-607E551065C9}" destId="{E9CE553E-A263-4947-A348-ED6EDF4FBF78}" srcOrd="0" destOrd="0" presId="urn:microsoft.com/office/officeart/2005/8/layout/process4"/>
    <dgm:cxn modelId="{74015232-BB2E-4EBA-969D-27CACBF98172}" type="presParOf" srcId="{E9CE553E-A263-4947-A348-ED6EDF4FBF78}" destId="{7A1F666D-65EB-448E-A283-6D15361AA2DE}" srcOrd="0" destOrd="0" presId="urn:microsoft.com/office/officeart/2005/8/layout/process4"/>
    <dgm:cxn modelId="{CB66C8A2-ADE5-4FB3-96C8-454BBD4E94F1}" type="presParOf" srcId="{E9CE553E-A263-4947-A348-ED6EDF4FBF78}" destId="{0D071756-B772-4480-9412-8F0BB2214E5E}" srcOrd="1" destOrd="0" presId="urn:microsoft.com/office/officeart/2005/8/layout/process4"/>
    <dgm:cxn modelId="{79938F7D-46F8-427B-AF54-DAD932723125}" type="presParOf" srcId="{E9CE553E-A263-4947-A348-ED6EDF4FBF78}" destId="{DF73421F-26C0-4566-9166-17C8E968A73F}" srcOrd="2" destOrd="0" presId="urn:microsoft.com/office/officeart/2005/8/layout/process4"/>
    <dgm:cxn modelId="{9B4FE39E-ACF5-4C49-9FF1-B5B54BC3F621}" type="presParOf" srcId="{DF73421F-26C0-4566-9166-17C8E968A73F}" destId="{2E1B87C7-8F31-4714-B9E0-3F50A8CADF7E}" srcOrd="0" destOrd="0" presId="urn:microsoft.com/office/officeart/2005/8/layout/process4"/>
    <dgm:cxn modelId="{EE52F63E-83CC-447B-8B2A-8E4875BCDF8F}" type="presParOf" srcId="{DF73421F-26C0-4566-9166-17C8E968A73F}" destId="{914CDC82-B113-4110-8330-66647A2CCA70}" srcOrd="1" destOrd="0" presId="urn:microsoft.com/office/officeart/2005/8/layout/process4"/>
    <dgm:cxn modelId="{84EBCC3C-24F3-4A0E-95BC-48B118B244CA}" type="presParOf" srcId="{527111EB-41DC-45FF-8AC9-607E551065C9}" destId="{2FA3DE79-B01B-491D-AFD1-F33567D5C160}" srcOrd="1" destOrd="0" presId="urn:microsoft.com/office/officeart/2005/8/layout/process4"/>
    <dgm:cxn modelId="{7CFD86F7-789E-468F-BC2E-53784733442F}" type="presParOf" srcId="{527111EB-41DC-45FF-8AC9-607E551065C9}" destId="{4DA9BC25-F3B9-432A-B2C9-DA0A58CD2A51}" srcOrd="2" destOrd="0" presId="urn:microsoft.com/office/officeart/2005/8/layout/process4"/>
    <dgm:cxn modelId="{C93DB377-DDB0-40C8-9D36-68C745964763}" type="presParOf" srcId="{4DA9BC25-F3B9-432A-B2C9-DA0A58CD2A51}" destId="{2BEFD327-2B3B-45D5-B700-B357EFB1CF97}" srcOrd="0" destOrd="0" presId="urn:microsoft.com/office/officeart/2005/8/layout/process4"/>
    <dgm:cxn modelId="{091D20ED-9C48-4D62-A193-77D02167697F}" type="presParOf" srcId="{4DA9BC25-F3B9-432A-B2C9-DA0A58CD2A51}" destId="{BB8F98D1-AC8B-411F-B76B-205346C1FF70}" srcOrd="1" destOrd="0" presId="urn:microsoft.com/office/officeart/2005/8/layout/process4"/>
    <dgm:cxn modelId="{5B37E6C6-AFFD-4CF9-A344-45A8826960B2}" type="presParOf" srcId="{4DA9BC25-F3B9-432A-B2C9-DA0A58CD2A51}" destId="{331EA136-9600-48DE-AF65-6E28D15049A1}" srcOrd="2" destOrd="0" presId="urn:microsoft.com/office/officeart/2005/8/layout/process4"/>
    <dgm:cxn modelId="{D4DB541A-53A2-4153-B75A-1D7825501030}" type="presParOf" srcId="{331EA136-9600-48DE-AF65-6E28D15049A1}" destId="{D7868EA7-9DF2-4412-8697-3A55C4ACC032}" srcOrd="0" destOrd="0" presId="urn:microsoft.com/office/officeart/2005/8/layout/process4"/>
    <dgm:cxn modelId="{CE79B24C-ECAA-403C-80A0-C13638B8A20F}" type="presParOf" srcId="{527111EB-41DC-45FF-8AC9-607E551065C9}" destId="{2FB99F05-D431-4406-B71F-BCDE2F0E88BC}" srcOrd="3" destOrd="0" presId="urn:microsoft.com/office/officeart/2005/8/layout/process4"/>
    <dgm:cxn modelId="{3D7E0A9B-F85D-4824-B0FD-7FDAF4958206}" type="presParOf" srcId="{527111EB-41DC-45FF-8AC9-607E551065C9}" destId="{AFE4BDF9-F656-44CD-8719-E96FB732AA32}" srcOrd="4" destOrd="0" presId="urn:microsoft.com/office/officeart/2005/8/layout/process4"/>
    <dgm:cxn modelId="{B39BB348-B969-4381-B496-8B1F2E6DD86A}" type="presParOf" srcId="{AFE4BDF9-F656-44CD-8719-E96FB732AA32}" destId="{5C3E7550-ACB1-4F55-9256-440E2A2503FA}" srcOrd="0" destOrd="0" presId="urn:microsoft.com/office/officeart/2005/8/layout/process4"/>
    <dgm:cxn modelId="{80EBE632-D9B1-49A3-95D9-51C46EA18EF8}" type="presParOf" srcId="{AFE4BDF9-F656-44CD-8719-E96FB732AA32}" destId="{F60A775C-83B7-4256-B62D-C14702226D0B}" srcOrd="1" destOrd="0" presId="urn:microsoft.com/office/officeart/2005/8/layout/process4"/>
    <dgm:cxn modelId="{69237510-24BA-4591-B112-8622F9CDEACD}" type="presParOf" srcId="{AFE4BDF9-F656-44CD-8719-E96FB732AA32}" destId="{51D44515-8E9E-46C9-A8AD-E234284DC98A}" srcOrd="2" destOrd="0" presId="urn:microsoft.com/office/officeart/2005/8/layout/process4"/>
    <dgm:cxn modelId="{C970C50F-5C11-4A17-B1DB-46BC24C1DB5D}" type="presParOf" srcId="{51D44515-8E9E-46C9-A8AD-E234284DC98A}" destId="{A064FE01-C6C0-4462-9CC0-E2DD378E102D}" srcOrd="0" destOrd="0" presId="urn:microsoft.com/office/officeart/2005/8/layout/process4"/>
    <dgm:cxn modelId="{442C13C4-2953-44D9-9A8B-403AD84F9013}" type="presParOf" srcId="{51D44515-8E9E-46C9-A8AD-E234284DC98A}" destId="{D513FE34-B91C-4A09-8862-0FE7E5CABE48}" srcOrd="1" destOrd="0" presId="urn:microsoft.com/office/officeart/2005/8/layout/process4"/>
    <dgm:cxn modelId="{8F424B1B-8366-4995-82F1-18B55A684ECD}" type="presParOf" srcId="{51D44515-8E9E-46C9-A8AD-E234284DC98A}" destId="{98852269-4DEC-45BA-B59A-DBE53F6A1AAA}"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FE8FA-FF05-4796-87AA-11FAE38CBD4D}">
      <dsp:nvSpPr>
        <dsp:cNvPr id="0" name=""/>
        <dsp:cNvSpPr/>
      </dsp:nvSpPr>
      <dsp:spPr>
        <a:xfrm>
          <a:off x="0" y="3306829"/>
          <a:ext cx="8066087" cy="723453"/>
        </a:xfrm>
        <a:prstGeom prst="rect">
          <a:avLst/>
        </a:prstGeom>
        <a:solidFill>
          <a:schemeClr val="tx1">
            <a:lumMod val="95000"/>
            <a:lumOff val="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bg1"/>
              </a:solidFill>
              <a:latin typeface="+mn-lt"/>
            </a:rPr>
            <a:t>Comme il n’a pas de contexte visuel</a:t>
          </a:r>
          <a:endParaRPr lang="fr-FR" sz="1400" kern="1200" dirty="0">
            <a:solidFill>
              <a:schemeClr val="bg1"/>
            </a:solidFill>
          </a:endParaRPr>
        </a:p>
      </dsp:txBody>
      <dsp:txXfrm>
        <a:off x="0" y="3306829"/>
        <a:ext cx="8066087" cy="390664"/>
      </dsp:txXfrm>
    </dsp:sp>
    <dsp:sp modelId="{3073E6B8-C5F0-4E38-B6C8-D190B84EEB4D}">
      <dsp:nvSpPr>
        <dsp:cNvPr id="0" name=""/>
        <dsp:cNvSpPr/>
      </dsp:nvSpPr>
      <dsp:spPr>
        <a:xfrm>
          <a:off x="0" y="3683024"/>
          <a:ext cx="8066087" cy="332788"/>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br>
            <a:rPr lang="fr-FR" sz="1200" b="0" kern="1200" dirty="0">
              <a:latin typeface="+mn-lt"/>
            </a:rPr>
          </a:br>
          <a:r>
            <a:rPr lang="fr-FR" sz="1200" b="0" kern="1200" dirty="0">
              <a:latin typeface="+mn-lt"/>
            </a:rPr>
            <a:t>… alors il doit être </a:t>
          </a:r>
          <a:r>
            <a:rPr lang="fr-FR" sz="1200" b="1" kern="1200" dirty="0">
              <a:latin typeface="+mn-lt"/>
            </a:rPr>
            <a:t>prévenu de l’ouverture d’une popup </a:t>
          </a:r>
          <a:r>
            <a:rPr lang="fr-FR" sz="1200" b="0" kern="1200" dirty="0">
              <a:latin typeface="+mn-lt"/>
            </a:rPr>
            <a:t>ou d’une nouvelle fenêtre</a:t>
          </a:r>
          <a:endParaRPr lang="fr-FR" sz="1200" b="0" kern="1200" dirty="0"/>
        </a:p>
      </dsp:txBody>
      <dsp:txXfrm>
        <a:off x="166394" y="3683024"/>
        <a:ext cx="7733299" cy="332788"/>
      </dsp:txXfrm>
    </dsp:sp>
    <dsp:sp modelId="{750B3282-21E4-40A3-B3E5-347664118840}">
      <dsp:nvSpPr>
        <dsp:cNvPr id="0" name=""/>
        <dsp:cNvSpPr/>
      </dsp:nvSpPr>
      <dsp:spPr>
        <a:xfrm rot="10800000">
          <a:off x="0" y="2205009"/>
          <a:ext cx="8066087" cy="1112671"/>
        </a:xfrm>
        <a:prstGeom prst="upArrowCallout">
          <a:avLst/>
        </a:prstGeom>
        <a:solidFill>
          <a:schemeClr val="tx1">
            <a:lumMod val="95000"/>
            <a:lumOff val="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bg1"/>
              </a:solidFill>
              <a:latin typeface="+mn-lt"/>
            </a:rPr>
            <a:t>Comme la synthèse vocale ne lit que du texte </a:t>
          </a:r>
          <a:endParaRPr lang="fr-FR" sz="1400" kern="1200" dirty="0">
            <a:solidFill>
              <a:schemeClr val="bg1"/>
            </a:solidFill>
          </a:endParaRPr>
        </a:p>
      </dsp:txBody>
      <dsp:txXfrm rot="-10800000">
        <a:off x="0" y="2205009"/>
        <a:ext cx="8066087" cy="390547"/>
      </dsp:txXfrm>
    </dsp:sp>
    <dsp:sp modelId="{25A27EC9-A48B-490A-B66E-E34F67A24A1A}">
      <dsp:nvSpPr>
        <dsp:cNvPr id="0" name=""/>
        <dsp:cNvSpPr/>
      </dsp:nvSpPr>
      <dsp:spPr>
        <a:xfrm>
          <a:off x="0" y="2595557"/>
          <a:ext cx="8066087" cy="332688"/>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br>
            <a:rPr lang="fr-FR" sz="1200" b="0" kern="1200" dirty="0">
              <a:latin typeface="+mn-lt"/>
            </a:rPr>
          </a:br>
          <a:r>
            <a:rPr lang="fr-FR" sz="1200" b="0" kern="1200" dirty="0">
              <a:latin typeface="+mn-lt"/>
            </a:rPr>
            <a:t>… alors si une </a:t>
          </a:r>
          <a:r>
            <a:rPr lang="fr-FR" sz="1200" b="1" kern="1200" dirty="0">
              <a:latin typeface="+mn-lt"/>
            </a:rPr>
            <a:t>image</a:t>
          </a:r>
          <a:r>
            <a:rPr lang="fr-FR" sz="1200" b="0" kern="1200" dirty="0">
              <a:latin typeface="+mn-lt"/>
            </a:rPr>
            <a:t> porte une info, elle doit avoir un équivalent textuel</a:t>
          </a:r>
          <a:br>
            <a:rPr lang="fr-FR" sz="1200" b="0" kern="1200" dirty="0">
              <a:latin typeface="+mn-lt"/>
            </a:rPr>
          </a:br>
          <a:endParaRPr lang="fr-FR" sz="1200" b="0" kern="1200" dirty="0"/>
        </a:p>
      </dsp:txBody>
      <dsp:txXfrm>
        <a:off x="166344" y="2595557"/>
        <a:ext cx="7733399" cy="332688"/>
      </dsp:txXfrm>
    </dsp:sp>
    <dsp:sp modelId="{9442EEB0-C722-4E57-B0CB-80EC2702CD11}">
      <dsp:nvSpPr>
        <dsp:cNvPr id="0" name=""/>
        <dsp:cNvSpPr/>
      </dsp:nvSpPr>
      <dsp:spPr>
        <a:xfrm rot="10800000">
          <a:off x="0" y="1103190"/>
          <a:ext cx="8066087" cy="1112671"/>
        </a:xfrm>
        <a:prstGeom prst="upArrowCallout">
          <a:avLst/>
        </a:prstGeom>
        <a:solidFill>
          <a:schemeClr val="tx1">
            <a:lumMod val="95000"/>
            <a:lumOff val="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bg1"/>
              </a:solidFill>
              <a:latin typeface="+mn-lt"/>
            </a:rPr>
            <a:t>Comme il lit le texte au km</a:t>
          </a:r>
          <a:endParaRPr lang="fr-FR" sz="1400" kern="1200" dirty="0">
            <a:solidFill>
              <a:schemeClr val="bg1"/>
            </a:solidFill>
          </a:endParaRPr>
        </a:p>
      </dsp:txBody>
      <dsp:txXfrm rot="-10800000">
        <a:off x="0" y="1103190"/>
        <a:ext cx="8066087" cy="390547"/>
      </dsp:txXfrm>
    </dsp:sp>
    <dsp:sp modelId="{AC7305E5-978E-4822-BE6E-BB57D13B2976}">
      <dsp:nvSpPr>
        <dsp:cNvPr id="0" name=""/>
        <dsp:cNvSpPr/>
      </dsp:nvSpPr>
      <dsp:spPr>
        <a:xfrm>
          <a:off x="0" y="1443353"/>
          <a:ext cx="8066087" cy="572474"/>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br>
            <a:rPr lang="fr-FR" sz="1200" b="0" kern="1200" dirty="0">
              <a:latin typeface="+mn-lt"/>
            </a:rPr>
          </a:br>
          <a:r>
            <a:rPr lang="fr-FR" sz="1200" b="0" kern="1200" dirty="0">
              <a:latin typeface="+mn-lt"/>
            </a:rPr>
            <a:t>… alors il a besoin que les contenus soient </a:t>
          </a:r>
          <a:r>
            <a:rPr lang="fr-FR" sz="1200" b="1" kern="1200" dirty="0">
              <a:latin typeface="+mn-lt"/>
            </a:rPr>
            <a:t>structurés sémantiquement </a:t>
          </a:r>
          <a:r>
            <a:rPr lang="fr-FR" sz="1200" b="0" kern="1200" dirty="0">
              <a:latin typeface="+mn-lt"/>
            </a:rPr>
            <a:t>(ordre, titres, paragraphe, menus… )</a:t>
          </a:r>
          <a:endParaRPr lang="fr-FR" sz="1200" b="0" kern="1200" dirty="0"/>
        </a:p>
      </dsp:txBody>
      <dsp:txXfrm>
        <a:off x="286237" y="1443353"/>
        <a:ext cx="7493613" cy="572474"/>
      </dsp:txXfrm>
    </dsp:sp>
    <dsp:sp modelId="{0C37A959-1B59-4AD7-B3C4-B85CE4ADC5E8}">
      <dsp:nvSpPr>
        <dsp:cNvPr id="0" name=""/>
        <dsp:cNvSpPr/>
      </dsp:nvSpPr>
      <dsp:spPr>
        <a:xfrm rot="10800000">
          <a:off x="0" y="2"/>
          <a:ext cx="8066087" cy="1112671"/>
        </a:xfrm>
        <a:prstGeom prst="upArrowCallout">
          <a:avLst/>
        </a:prstGeom>
        <a:solidFill>
          <a:schemeClr val="tx1">
            <a:lumMod val="95000"/>
            <a:lumOff val="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bg1"/>
              </a:solidFill>
              <a:latin typeface="+mn-lt"/>
            </a:rPr>
            <a:t>Comme il utilise le clavier pour naviguer </a:t>
          </a:r>
          <a:endParaRPr lang="fr-FR" sz="1400" kern="1200" dirty="0">
            <a:solidFill>
              <a:schemeClr val="bg1"/>
            </a:solidFill>
          </a:endParaRPr>
        </a:p>
      </dsp:txBody>
      <dsp:txXfrm rot="-10800000">
        <a:off x="0" y="2"/>
        <a:ext cx="8066087" cy="390547"/>
      </dsp:txXfrm>
    </dsp:sp>
    <dsp:sp modelId="{5F7A6A43-FF6A-475A-BFB2-6D3122DD9576}">
      <dsp:nvSpPr>
        <dsp:cNvPr id="0" name=""/>
        <dsp:cNvSpPr/>
      </dsp:nvSpPr>
      <dsp:spPr>
        <a:xfrm>
          <a:off x="0" y="391918"/>
          <a:ext cx="8066087" cy="332688"/>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br>
            <a:rPr lang="fr-FR" sz="1200" b="0" kern="1200" dirty="0">
              <a:latin typeface="+mn-lt"/>
            </a:rPr>
          </a:br>
          <a:r>
            <a:rPr lang="fr-FR" sz="1200" b="0" kern="1200" dirty="0">
              <a:latin typeface="+mn-lt"/>
            </a:rPr>
            <a:t>… alors tout doit être </a:t>
          </a:r>
          <a:r>
            <a:rPr lang="fr-FR" sz="1200" b="1" kern="1200" dirty="0">
              <a:latin typeface="+mn-lt"/>
            </a:rPr>
            <a:t>utilisable qu’au clavier</a:t>
          </a:r>
          <a:endParaRPr lang="fr-FR" sz="1200" b="1" kern="1200" dirty="0"/>
        </a:p>
      </dsp:txBody>
      <dsp:txXfrm>
        <a:off x="166344" y="391918"/>
        <a:ext cx="7733399" cy="3326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E0D80-8C98-4AFF-915B-5918B01E5BA5}">
      <dsp:nvSpPr>
        <dsp:cNvPr id="0" name=""/>
        <dsp:cNvSpPr/>
      </dsp:nvSpPr>
      <dsp:spPr>
        <a:xfrm>
          <a:off x="0" y="1117002"/>
          <a:ext cx="8388424" cy="732874"/>
        </a:xfrm>
        <a:prstGeom prst="rect">
          <a:avLst/>
        </a:prstGeom>
        <a:solidFill>
          <a:schemeClr val="tx1">
            <a:lumMod val="95000"/>
            <a:lumOff val="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kern="1200" dirty="0">
              <a:latin typeface="+mn-lt"/>
            </a:rPr>
            <a:t>Comme il navigue élément par élément</a:t>
          </a:r>
          <a:endParaRPr lang="fr-FR" sz="1400" b="0" kern="1200" dirty="0">
            <a:latin typeface="+mn-lt"/>
          </a:endParaRPr>
        </a:p>
      </dsp:txBody>
      <dsp:txXfrm>
        <a:off x="0" y="1117002"/>
        <a:ext cx="8388424" cy="395752"/>
      </dsp:txXfrm>
    </dsp:sp>
    <dsp:sp modelId="{04B760CB-6CAF-470C-842A-2DDF5BC867FF}">
      <dsp:nvSpPr>
        <dsp:cNvPr id="0" name=""/>
        <dsp:cNvSpPr/>
      </dsp:nvSpPr>
      <dsp:spPr>
        <a:xfrm>
          <a:off x="0" y="1498096"/>
          <a:ext cx="8388424" cy="337122"/>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fr-FR" sz="1200" b="0" kern="1200" dirty="0">
              <a:latin typeface="+mn-lt"/>
            </a:rPr>
            <a:t>… alors tout champ de formulaire et bouton doivent avoir </a:t>
          </a:r>
          <a:r>
            <a:rPr lang="fr-FR" sz="1200" b="1" kern="1200" dirty="0">
              <a:latin typeface="+mn-lt"/>
            </a:rPr>
            <a:t>une étiquette compréhensible</a:t>
          </a:r>
          <a:r>
            <a:rPr lang="fr-FR" sz="1200" b="0" kern="1200" dirty="0">
              <a:latin typeface="+mn-lt"/>
            </a:rPr>
            <a:t> </a:t>
          </a:r>
          <a:r>
            <a:rPr lang="fr-FR" sz="1200" b="1" kern="1200" dirty="0">
              <a:latin typeface="+mn-lt"/>
            </a:rPr>
            <a:t>hors contexte</a:t>
          </a:r>
          <a:endParaRPr lang="fr-FR" sz="1200" b="0" kern="1200" dirty="0">
            <a:latin typeface="+mn-lt"/>
          </a:endParaRPr>
        </a:p>
      </dsp:txBody>
      <dsp:txXfrm>
        <a:off x="168561" y="1498096"/>
        <a:ext cx="8051302" cy="337122"/>
      </dsp:txXfrm>
    </dsp:sp>
    <dsp:sp modelId="{32F259EA-90F4-4846-A67E-F6A1FBC4B5DF}">
      <dsp:nvSpPr>
        <dsp:cNvPr id="0" name=""/>
        <dsp:cNvSpPr/>
      </dsp:nvSpPr>
      <dsp:spPr>
        <a:xfrm rot="10800000">
          <a:off x="0" y="43452"/>
          <a:ext cx="8388424" cy="1127160"/>
        </a:xfrm>
        <a:prstGeom prst="upArrowCallout">
          <a:avLst/>
        </a:prstGeom>
        <a:solidFill>
          <a:schemeClr val="tx1">
            <a:lumMod val="95000"/>
            <a:lumOff val="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mn-lt"/>
            </a:rPr>
            <a:t>Comme il a la possibilité de naviguer par type d’éléments</a:t>
          </a:r>
        </a:p>
      </dsp:txBody>
      <dsp:txXfrm rot="-10800000">
        <a:off x="0" y="43452"/>
        <a:ext cx="8388424" cy="395633"/>
      </dsp:txXfrm>
    </dsp:sp>
    <dsp:sp modelId="{41F79300-8882-48AC-B5B7-B70F10E21B96}">
      <dsp:nvSpPr>
        <dsp:cNvPr id="0" name=""/>
        <dsp:cNvSpPr/>
      </dsp:nvSpPr>
      <dsp:spPr>
        <a:xfrm>
          <a:off x="0" y="461433"/>
          <a:ext cx="8388424" cy="465436"/>
        </a:xfrm>
        <a:prstGeom prst="chevron">
          <a:avLst/>
        </a:prstGeom>
        <a:solidFill>
          <a:schemeClr val="accent1">
            <a:alpha val="90000"/>
            <a:tint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mn-lt"/>
            </a:rPr>
            <a:t>… alors les éléments doivent </a:t>
          </a:r>
          <a:r>
            <a:rPr lang="fr-FR" sz="1400" b="1" kern="1200" dirty="0">
              <a:latin typeface="+mn-lt"/>
            </a:rPr>
            <a:t>respecter leur sémantique </a:t>
          </a:r>
          <a:r>
            <a:rPr lang="fr-FR" sz="1200" b="0" kern="1200" dirty="0">
              <a:latin typeface="+mn-lt"/>
            </a:rPr>
            <a:t>(un bouton va valider une action dans la page tandis qu’un lien permet de  changer de page ou de se déplacer dans la page)</a:t>
          </a:r>
          <a:endParaRPr lang="fr-FR" sz="1400" b="0" kern="1200" dirty="0">
            <a:latin typeface="+mn-lt"/>
          </a:endParaRPr>
        </a:p>
      </dsp:txBody>
      <dsp:txXfrm>
        <a:off x="232718" y="461433"/>
        <a:ext cx="7922988" cy="4654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8C61C-737C-454E-9166-B3C18622E2A9}">
      <dsp:nvSpPr>
        <dsp:cNvPr id="0" name=""/>
        <dsp:cNvSpPr/>
      </dsp:nvSpPr>
      <dsp:spPr>
        <a:xfrm>
          <a:off x="0" y="246197"/>
          <a:ext cx="6912768" cy="945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508" tIns="249936" rIns="536508" bIns="85344" numCol="1" spcCol="1270" anchor="t" anchorCtr="0">
          <a:noAutofit/>
        </a:bodyPr>
        <a:lstStyle/>
        <a:p>
          <a:pPr marL="114300" lvl="1" indent="-114300" algn="l" defTabSz="533400">
            <a:lnSpc>
              <a:spcPct val="90000"/>
            </a:lnSpc>
            <a:spcBef>
              <a:spcPct val="0"/>
            </a:spcBef>
            <a:spcAft>
              <a:spcPct val="15000"/>
            </a:spcAft>
            <a:buChar char="•"/>
          </a:pPr>
          <a:r>
            <a:rPr lang="fr-FR" sz="1200" kern="1200" dirty="0"/>
            <a:t>Discrimination des contenus (voir à travers un verre dépoli)</a:t>
          </a:r>
        </a:p>
        <a:p>
          <a:pPr marL="114300" lvl="1" indent="-114300" algn="l" defTabSz="533400">
            <a:lnSpc>
              <a:spcPct val="90000"/>
            </a:lnSpc>
            <a:spcBef>
              <a:spcPct val="0"/>
            </a:spcBef>
            <a:spcAft>
              <a:spcPct val="15000"/>
            </a:spcAft>
            <a:buChar char="•"/>
          </a:pPr>
          <a:r>
            <a:rPr lang="fr-FR" sz="1200" kern="1200" dirty="0"/>
            <a:t>Perception des couleurs et des contrastes</a:t>
          </a:r>
        </a:p>
        <a:p>
          <a:pPr marL="114300" lvl="1" indent="-114300" algn="l" defTabSz="533400">
            <a:lnSpc>
              <a:spcPct val="90000"/>
            </a:lnSpc>
            <a:spcBef>
              <a:spcPct val="0"/>
            </a:spcBef>
            <a:spcAft>
              <a:spcPct val="15000"/>
            </a:spcAft>
            <a:buChar char="•"/>
          </a:pPr>
          <a:r>
            <a:rPr lang="fr-FR" sz="1200" kern="1200" dirty="0"/>
            <a:t>Eblouissements</a:t>
          </a:r>
        </a:p>
      </dsp:txBody>
      <dsp:txXfrm>
        <a:off x="0" y="246197"/>
        <a:ext cx="6912768" cy="945000"/>
      </dsp:txXfrm>
    </dsp:sp>
    <dsp:sp modelId="{A6646C28-8B50-4BE6-8E1E-264C6893CBB0}">
      <dsp:nvSpPr>
        <dsp:cNvPr id="0" name=""/>
        <dsp:cNvSpPr/>
      </dsp:nvSpPr>
      <dsp:spPr>
        <a:xfrm>
          <a:off x="345638" y="69077"/>
          <a:ext cx="4838937"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533400">
            <a:lnSpc>
              <a:spcPct val="90000"/>
            </a:lnSpc>
            <a:spcBef>
              <a:spcPct val="0"/>
            </a:spcBef>
            <a:spcAft>
              <a:spcPct val="35000"/>
            </a:spcAft>
            <a:buNone/>
          </a:pPr>
          <a:r>
            <a:rPr lang="fr-FR" sz="1200" kern="1200" dirty="0">
              <a:solidFill>
                <a:schemeClr val="tx1"/>
              </a:solidFill>
            </a:rPr>
            <a:t>Atteinte de l’acuité visuelle (flou général)</a:t>
          </a:r>
        </a:p>
      </dsp:txBody>
      <dsp:txXfrm>
        <a:off x="362931" y="86370"/>
        <a:ext cx="4804351" cy="319654"/>
      </dsp:txXfrm>
    </dsp:sp>
    <dsp:sp modelId="{C7957FDA-DE14-4713-ABEE-352602747851}">
      <dsp:nvSpPr>
        <dsp:cNvPr id="0" name=""/>
        <dsp:cNvSpPr/>
      </dsp:nvSpPr>
      <dsp:spPr>
        <a:xfrm>
          <a:off x="0" y="1433117"/>
          <a:ext cx="6912768" cy="11151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508" tIns="249936" rIns="536508" bIns="85344" numCol="1" spcCol="1270" anchor="t" anchorCtr="0">
          <a:noAutofit/>
        </a:bodyPr>
        <a:lstStyle/>
        <a:p>
          <a:pPr marL="114300" lvl="1" indent="-114300" algn="l" defTabSz="533400">
            <a:lnSpc>
              <a:spcPct val="90000"/>
            </a:lnSpc>
            <a:spcBef>
              <a:spcPct val="0"/>
            </a:spcBef>
            <a:spcAft>
              <a:spcPct val="15000"/>
            </a:spcAft>
            <a:buChar char="•"/>
          </a:pPr>
          <a:r>
            <a:rPr lang="fr-FR" sz="1200" kern="1200" dirty="0"/>
            <a:t>Vision fine &amp; précise de près (lecture, écriture)</a:t>
          </a:r>
        </a:p>
        <a:p>
          <a:pPr marL="114300" lvl="1" indent="-114300" algn="l" defTabSz="533400">
            <a:lnSpc>
              <a:spcPct val="90000"/>
            </a:lnSpc>
            <a:spcBef>
              <a:spcPct val="0"/>
            </a:spcBef>
            <a:spcAft>
              <a:spcPct val="15000"/>
            </a:spcAft>
            <a:buChar char="•"/>
          </a:pPr>
          <a:r>
            <a:rPr lang="fr-FR" sz="1200" kern="1200" dirty="0"/>
            <a:t>Appréciation des distances avec maladresse des gestes dans les lieux encombrés</a:t>
          </a:r>
        </a:p>
        <a:p>
          <a:pPr marL="114300" lvl="1" indent="-114300" algn="l" defTabSz="533400">
            <a:lnSpc>
              <a:spcPct val="90000"/>
            </a:lnSpc>
            <a:spcBef>
              <a:spcPct val="0"/>
            </a:spcBef>
            <a:spcAft>
              <a:spcPct val="15000"/>
            </a:spcAft>
            <a:buChar char="•"/>
          </a:pPr>
          <a:r>
            <a:rPr lang="fr-FR" sz="1200" kern="1200" dirty="0"/>
            <a:t>Perception des couleurs surtout des foncées</a:t>
          </a:r>
        </a:p>
      </dsp:txBody>
      <dsp:txXfrm>
        <a:off x="0" y="1433117"/>
        <a:ext cx="6912768" cy="1115100"/>
      </dsp:txXfrm>
    </dsp:sp>
    <dsp:sp modelId="{5E677E64-FA4D-4FA1-B350-ED0F3DAB7A93}">
      <dsp:nvSpPr>
        <dsp:cNvPr id="0" name=""/>
        <dsp:cNvSpPr/>
      </dsp:nvSpPr>
      <dsp:spPr>
        <a:xfrm>
          <a:off x="345638" y="1255997"/>
          <a:ext cx="4838937"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533400">
            <a:lnSpc>
              <a:spcPct val="90000"/>
            </a:lnSpc>
            <a:spcBef>
              <a:spcPct val="0"/>
            </a:spcBef>
            <a:spcAft>
              <a:spcPct val="35000"/>
            </a:spcAft>
            <a:buNone/>
          </a:pPr>
          <a:r>
            <a:rPr lang="fr-FR" sz="1200" kern="1200" dirty="0">
              <a:solidFill>
                <a:schemeClr val="tx1"/>
              </a:solidFill>
            </a:rPr>
            <a:t>Atteinte vision centrale (*)</a:t>
          </a:r>
        </a:p>
      </dsp:txBody>
      <dsp:txXfrm>
        <a:off x="362931" y="1273290"/>
        <a:ext cx="4804351" cy="319654"/>
      </dsp:txXfrm>
    </dsp:sp>
    <dsp:sp modelId="{2E6594CD-15F3-440E-9635-5FD72FB9431E}">
      <dsp:nvSpPr>
        <dsp:cNvPr id="0" name=""/>
        <dsp:cNvSpPr/>
      </dsp:nvSpPr>
      <dsp:spPr>
        <a:xfrm>
          <a:off x="0" y="2790137"/>
          <a:ext cx="6912768" cy="1323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508" tIns="249936" rIns="536508" bIns="85344" numCol="1" spcCol="1270" anchor="t" anchorCtr="0">
          <a:noAutofit/>
        </a:bodyPr>
        <a:lstStyle/>
        <a:p>
          <a:pPr marL="114300" lvl="1" indent="-114300" algn="l" defTabSz="533400">
            <a:lnSpc>
              <a:spcPct val="90000"/>
            </a:lnSpc>
            <a:spcBef>
              <a:spcPct val="0"/>
            </a:spcBef>
            <a:spcAft>
              <a:spcPct val="15000"/>
            </a:spcAft>
            <a:buChar char="•"/>
          </a:pPr>
          <a:r>
            <a:rPr lang="fr-FR" sz="1200" kern="1200" dirty="0"/>
            <a:t>Réduction du champs visuel (pas de perte acuité)</a:t>
          </a:r>
        </a:p>
        <a:p>
          <a:pPr marL="114300" lvl="1" indent="-114300" algn="l" defTabSz="533400">
            <a:lnSpc>
              <a:spcPct val="90000"/>
            </a:lnSpc>
            <a:spcBef>
              <a:spcPct val="0"/>
            </a:spcBef>
            <a:spcAft>
              <a:spcPct val="15000"/>
            </a:spcAft>
            <a:buChar char="•"/>
          </a:pPr>
          <a:r>
            <a:rPr lang="fr-FR" sz="1200" kern="1200" dirty="0"/>
            <a:t>Repérage et emplacement des objets (choses, gens, obstacles, mot suivant, ligne) : environnement à reconstruire</a:t>
          </a:r>
        </a:p>
        <a:p>
          <a:pPr marL="114300" lvl="1" indent="-114300" algn="l" defTabSz="533400">
            <a:lnSpc>
              <a:spcPct val="90000"/>
            </a:lnSpc>
            <a:spcBef>
              <a:spcPct val="0"/>
            </a:spcBef>
            <a:spcAft>
              <a:spcPct val="15000"/>
            </a:spcAft>
            <a:buChar char="•"/>
          </a:pPr>
          <a:r>
            <a:rPr lang="fr-FR" sz="1200" kern="1200" dirty="0"/>
            <a:t>Difficulté à s’adapter aux contrastes lumineux</a:t>
          </a:r>
        </a:p>
        <a:p>
          <a:pPr marL="114300" lvl="1" indent="-114300" algn="l" defTabSz="533400">
            <a:lnSpc>
              <a:spcPct val="90000"/>
            </a:lnSpc>
            <a:spcBef>
              <a:spcPct val="0"/>
            </a:spcBef>
            <a:spcAft>
              <a:spcPct val="15000"/>
            </a:spcAft>
            <a:buChar char="•"/>
          </a:pPr>
          <a:r>
            <a:rPr lang="fr-FR" sz="1200" kern="1200" dirty="0"/>
            <a:t>Détection des objets en mouvement</a:t>
          </a:r>
        </a:p>
      </dsp:txBody>
      <dsp:txXfrm>
        <a:off x="0" y="2790137"/>
        <a:ext cx="6912768" cy="1323000"/>
      </dsp:txXfrm>
    </dsp:sp>
    <dsp:sp modelId="{A5A5156A-E69B-4E6C-AD15-4620EA678A41}">
      <dsp:nvSpPr>
        <dsp:cNvPr id="0" name=""/>
        <dsp:cNvSpPr/>
      </dsp:nvSpPr>
      <dsp:spPr>
        <a:xfrm>
          <a:off x="345638" y="2613017"/>
          <a:ext cx="4838937"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533400">
            <a:lnSpc>
              <a:spcPct val="90000"/>
            </a:lnSpc>
            <a:spcBef>
              <a:spcPct val="0"/>
            </a:spcBef>
            <a:spcAft>
              <a:spcPct val="35000"/>
            </a:spcAft>
            <a:buNone/>
          </a:pPr>
          <a:r>
            <a:rPr lang="fr-FR" sz="1200" kern="1200" dirty="0">
              <a:solidFill>
                <a:schemeClr val="tx1"/>
              </a:solidFill>
            </a:rPr>
            <a:t>Atteinte vision périphérique</a:t>
          </a:r>
        </a:p>
      </dsp:txBody>
      <dsp:txXfrm>
        <a:off x="362931" y="2630310"/>
        <a:ext cx="4804351"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A3606-D36A-4A5D-9CDA-650E2B084217}">
      <dsp:nvSpPr>
        <dsp:cNvPr id="0" name=""/>
        <dsp:cNvSpPr/>
      </dsp:nvSpPr>
      <dsp:spPr>
        <a:xfrm>
          <a:off x="0" y="2818620"/>
          <a:ext cx="4626062" cy="925134"/>
        </a:xfrm>
        <a:prstGeom prst="rect">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Comme certains utilisent en priorité la navigation clavier </a:t>
          </a:r>
        </a:p>
      </dsp:txBody>
      <dsp:txXfrm>
        <a:off x="0" y="2818620"/>
        <a:ext cx="4626062" cy="499572"/>
      </dsp:txXfrm>
    </dsp:sp>
    <dsp:sp modelId="{5F95FF20-0ECC-4FAA-8FB6-9873DF66DF16}">
      <dsp:nvSpPr>
        <dsp:cNvPr id="0" name=""/>
        <dsp:cNvSpPr/>
      </dsp:nvSpPr>
      <dsp:spPr>
        <a:xfrm>
          <a:off x="0" y="3299689"/>
          <a:ext cx="4626062" cy="425561"/>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fr-FR" sz="1200" b="0" kern="1200" dirty="0">
              <a:latin typeface="+mn-lt"/>
            </a:rPr>
            <a:t>… alors il faut </a:t>
          </a:r>
          <a:r>
            <a:rPr lang="fr-FR" sz="1200" b="1" kern="1200" dirty="0">
              <a:latin typeface="+mn-lt"/>
            </a:rPr>
            <a:t>rendre le focus identifiable </a:t>
          </a:r>
          <a:r>
            <a:rPr lang="fr-FR" sz="1200" b="0" kern="1200" dirty="0">
              <a:latin typeface="+mn-lt"/>
            </a:rPr>
            <a:t>(par exemple un contour marqué) </a:t>
          </a:r>
        </a:p>
      </dsp:txBody>
      <dsp:txXfrm>
        <a:off x="212781" y="3299689"/>
        <a:ext cx="4200501" cy="425561"/>
      </dsp:txXfrm>
    </dsp:sp>
    <dsp:sp modelId="{5C80865E-EA03-447B-9427-C11EE3E9EAA6}">
      <dsp:nvSpPr>
        <dsp:cNvPr id="0" name=""/>
        <dsp:cNvSpPr/>
      </dsp:nvSpPr>
      <dsp:spPr>
        <a:xfrm rot="10800000">
          <a:off x="0" y="1409640"/>
          <a:ext cx="4626062" cy="1422856"/>
        </a:xfrm>
        <a:prstGeom prst="upArrowCallout">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Comme certains types de déficience ne voient pas les nuances de couleur (ex daltonien) </a:t>
          </a:r>
          <a:endParaRPr lang="fr-FR" sz="1200" kern="1200" dirty="0"/>
        </a:p>
      </dsp:txBody>
      <dsp:txXfrm rot="-10800000">
        <a:off x="0" y="1409640"/>
        <a:ext cx="4626062" cy="499422"/>
      </dsp:txXfrm>
    </dsp:sp>
    <dsp:sp modelId="{981334F3-143A-4AB7-90BC-8F34C020CB76}">
      <dsp:nvSpPr>
        <dsp:cNvPr id="0" name=""/>
        <dsp:cNvSpPr/>
      </dsp:nvSpPr>
      <dsp:spPr>
        <a:xfrm>
          <a:off x="0" y="1909063"/>
          <a:ext cx="4626062" cy="425433"/>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fr-FR" sz="1200" b="0" kern="1200" dirty="0"/>
            <a:t>… alors</a:t>
          </a:r>
          <a:r>
            <a:rPr lang="fr-FR" sz="1200" b="0" kern="1200" dirty="0">
              <a:latin typeface="+mn-lt"/>
            </a:rPr>
            <a:t> </a:t>
          </a:r>
          <a:r>
            <a:rPr lang="fr-FR" sz="1200" b="1" kern="1200" dirty="0">
              <a:latin typeface="+mn-lt"/>
            </a:rPr>
            <a:t>ne pas passer d’information que par la couleur</a:t>
          </a:r>
        </a:p>
      </dsp:txBody>
      <dsp:txXfrm>
        <a:off x="212717" y="1909063"/>
        <a:ext cx="4200629" cy="425433"/>
      </dsp:txXfrm>
    </dsp:sp>
    <dsp:sp modelId="{19D56287-235A-4A54-B130-009037382A40}">
      <dsp:nvSpPr>
        <dsp:cNvPr id="0" name=""/>
        <dsp:cNvSpPr/>
      </dsp:nvSpPr>
      <dsp:spPr>
        <a:xfrm rot="10800000">
          <a:off x="0" y="38282"/>
          <a:ext cx="4626062" cy="1422856"/>
        </a:xfrm>
        <a:prstGeom prst="upArrowCallout">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Comme certains ne voient qu’une partie de la page </a:t>
          </a:r>
          <a:endParaRPr lang="fr-FR" sz="1200" kern="1200" dirty="0"/>
        </a:p>
      </dsp:txBody>
      <dsp:txXfrm rot="-10800000">
        <a:off x="0" y="38282"/>
        <a:ext cx="4626062" cy="499422"/>
      </dsp:txXfrm>
    </dsp:sp>
    <dsp:sp modelId="{DF059386-ADC6-4FD1-AE2E-CD11C1B6DDE6}">
      <dsp:nvSpPr>
        <dsp:cNvPr id="0" name=""/>
        <dsp:cNvSpPr/>
      </dsp:nvSpPr>
      <dsp:spPr>
        <a:xfrm>
          <a:off x="0" y="468963"/>
          <a:ext cx="4626062" cy="487674"/>
        </a:xfrm>
        <a:prstGeom prst="chevron">
          <a:avLst/>
        </a:prstGeom>
        <a:solidFill>
          <a:srgbClr val="FFD7CB">
            <a:alpha val="89804"/>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fr-FR" sz="1200" b="0" kern="1200" dirty="0">
              <a:latin typeface="+mn-lt"/>
            </a:rPr>
            <a:t>… alors le </a:t>
          </a:r>
          <a:r>
            <a:rPr lang="fr-FR" sz="1200" b="1" kern="1200" dirty="0">
              <a:latin typeface="+mn-lt"/>
            </a:rPr>
            <a:t>focus doit être  amené sur l’élément </a:t>
          </a:r>
          <a:r>
            <a:rPr lang="fr-FR" sz="1200" b="0" kern="1200" dirty="0">
              <a:latin typeface="+mn-lt"/>
            </a:rPr>
            <a:t>qui apparaît (ex popup)</a:t>
          </a:r>
          <a:endParaRPr lang="fr-FR" sz="1200" b="0" kern="1200" dirty="0"/>
        </a:p>
      </dsp:txBody>
      <dsp:txXfrm>
        <a:off x="243837" y="468963"/>
        <a:ext cx="4138388" cy="4876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71756-B772-4480-9412-8F0BB2214E5E}">
      <dsp:nvSpPr>
        <dsp:cNvPr id="0" name=""/>
        <dsp:cNvSpPr/>
      </dsp:nvSpPr>
      <dsp:spPr>
        <a:xfrm>
          <a:off x="0" y="2725960"/>
          <a:ext cx="8064896" cy="894688"/>
        </a:xfrm>
        <a:prstGeom prst="rect">
          <a:avLst/>
        </a:prstGeom>
        <a:solidFill>
          <a:schemeClr val="tx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kern="1200" dirty="0">
              <a:latin typeface="+mj-lt"/>
            </a:rPr>
            <a:t>Comme elle a du mal à fixer son attention </a:t>
          </a:r>
        </a:p>
      </dsp:txBody>
      <dsp:txXfrm>
        <a:off x="0" y="2725960"/>
        <a:ext cx="8064896" cy="483131"/>
      </dsp:txXfrm>
    </dsp:sp>
    <dsp:sp modelId="{2E1B87C7-8F31-4714-B9E0-3F50A8CADF7E}">
      <dsp:nvSpPr>
        <dsp:cNvPr id="0" name=""/>
        <dsp:cNvSpPr/>
      </dsp:nvSpPr>
      <dsp:spPr>
        <a:xfrm>
          <a:off x="0" y="3155454"/>
          <a:ext cx="4032448" cy="483043"/>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alors </a:t>
          </a:r>
          <a:r>
            <a:rPr lang="fr-FR" sz="1200" b="1" kern="1200" dirty="0">
              <a:latin typeface="+mn-lt"/>
            </a:rPr>
            <a:t>toute animation doit  pouvoir être mise en pause </a:t>
          </a:r>
          <a:r>
            <a:rPr lang="fr-FR" sz="1200" kern="1200" dirty="0">
              <a:latin typeface="+mn-lt"/>
            </a:rPr>
            <a:t>ou automatiquement démarrer ou disparaitre</a:t>
          </a:r>
        </a:p>
      </dsp:txBody>
      <dsp:txXfrm>
        <a:off x="241522" y="3155454"/>
        <a:ext cx="3549405" cy="483043"/>
      </dsp:txXfrm>
    </dsp:sp>
    <dsp:sp modelId="{914CDC82-B113-4110-8330-66647A2CCA70}">
      <dsp:nvSpPr>
        <dsp:cNvPr id="0" name=""/>
        <dsp:cNvSpPr/>
      </dsp:nvSpPr>
      <dsp:spPr>
        <a:xfrm>
          <a:off x="4032448" y="3137364"/>
          <a:ext cx="4032448" cy="519223"/>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Alors les limites de temps doivent pouvoir être modifiées</a:t>
          </a:r>
        </a:p>
      </dsp:txBody>
      <dsp:txXfrm>
        <a:off x="4292060" y="3137364"/>
        <a:ext cx="3513225" cy="519223"/>
      </dsp:txXfrm>
    </dsp:sp>
    <dsp:sp modelId="{BB8F98D1-AC8B-411F-B76B-205346C1FF70}">
      <dsp:nvSpPr>
        <dsp:cNvPr id="0" name=""/>
        <dsp:cNvSpPr/>
      </dsp:nvSpPr>
      <dsp:spPr>
        <a:xfrm rot="10800000">
          <a:off x="0" y="1363349"/>
          <a:ext cx="8064896" cy="1376030"/>
        </a:xfrm>
        <a:prstGeom prst="upArrowCallout">
          <a:avLst/>
        </a:prstGeom>
        <a:solidFill>
          <a:schemeClr val="tx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kern="1200" dirty="0">
              <a:latin typeface="+mj-lt"/>
            </a:rPr>
            <a:t>Comme elle peut utiliser un logiciel de commande vocale </a:t>
          </a:r>
        </a:p>
      </dsp:txBody>
      <dsp:txXfrm rot="-10800000">
        <a:off x="0" y="1363349"/>
        <a:ext cx="8064896" cy="482986"/>
      </dsp:txXfrm>
    </dsp:sp>
    <dsp:sp modelId="{D7868EA7-9DF2-4412-8697-3A55C4ACC032}">
      <dsp:nvSpPr>
        <dsp:cNvPr id="0" name=""/>
        <dsp:cNvSpPr/>
      </dsp:nvSpPr>
      <dsp:spPr>
        <a:xfrm>
          <a:off x="0" y="1846336"/>
          <a:ext cx="8064896" cy="411433"/>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alors </a:t>
          </a:r>
          <a:r>
            <a:rPr lang="fr-FR" sz="1200" b="0" kern="1200" dirty="0">
              <a:latin typeface="+mn-lt"/>
            </a:rPr>
            <a:t>tout élément interactif </a:t>
          </a:r>
          <a:br>
            <a:rPr lang="fr-FR" sz="1200" b="0" kern="1200" dirty="0">
              <a:latin typeface="+mn-lt"/>
            </a:rPr>
          </a:br>
          <a:r>
            <a:rPr lang="fr-FR" sz="1200" b="0" kern="1200" dirty="0">
              <a:latin typeface="+mn-lt"/>
            </a:rPr>
            <a:t>doit </a:t>
          </a:r>
          <a:r>
            <a:rPr lang="fr-FR" sz="1200" b="1" kern="1200" dirty="0">
              <a:latin typeface="+mn-lt"/>
            </a:rPr>
            <a:t>avoir visuellement la même étiquette que dans le code </a:t>
          </a:r>
        </a:p>
      </dsp:txBody>
      <dsp:txXfrm>
        <a:off x="205717" y="1846336"/>
        <a:ext cx="7653463" cy="411433"/>
      </dsp:txXfrm>
    </dsp:sp>
    <dsp:sp modelId="{F60A775C-83B7-4256-B62D-C14702226D0B}">
      <dsp:nvSpPr>
        <dsp:cNvPr id="0" name=""/>
        <dsp:cNvSpPr/>
      </dsp:nvSpPr>
      <dsp:spPr>
        <a:xfrm rot="10800000">
          <a:off x="0" y="739"/>
          <a:ext cx="8064896" cy="1376030"/>
        </a:xfrm>
        <a:prstGeom prst="upArrowCallout">
          <a:avLst/>
        </a:prstGeom>
        <a:solidFill>
          <a:schemeClr val="tx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kern="1200" dirty="0">
              <a:latin typeface="+mj-lt"/>
            </a:rPr>
            <a:t>Comme elle a des difficultés pour lire tout texte (ex, confond b/p/d) </a:t>
          </a:r>
        </a:p>
      </dsp:txBody>
      <dsp:txXfrm rot="-10800000">
        <a:off x="0" y="739"/>
        <a:ext cx="8064896" cy="482986"/>
      </dsp:txXfrm>
    </dsp:sp>
    <dsp:sp modelId="{A064FE01-C6C0-4462-9CC0-E2DD378E102D}">
      <dsp:nvSpPr>
        <dsp:cNvPr id="0" name=""/>
        <dsp:cNvSpPr/>
      </dsp:nvSpPr>
      <dsp:spPr>
        <a:xfrm>
          <a:off x="3937" y="385852"/>
          <a:ext cx="2685673" cy="60718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alors le </a:t>
          </a:r>
          <a:r>
            <a:rPr lang="fr-FR" sz="1200" b="1" kern="1200" dirty="0">
              <a:latin typeface="+mn-lt"/>
            </a:rPr>
            <a:t>texte </a:t>
          </a:r>
          <a:r>
            <a:rPr lang="fr-FR" sz="1200" kern="1200" dirty="0">
              <a:latin typeface="+mn-lt"/>
            </a:rPr>
            <a:t>de la page doit utiliser des police sans sérif, </a:t>
          </a:r>
        </a:p>
      </dsp:txBody>
      <dsp:txXfrm>
        <a:off x="307527" y="385852"/>
        <a:ext cx="2078493" cy="607180"/>
      </dsp:txXfrm>
    </dsp:sp>
    <dsp:sp modelId="{D513FE34-B91C-4A09-8862-0FE7E5CABE48}">
      <dsp:nvSpPr>
        <dsp:cNvPr id="0" name=""/>
        <dsp:cNvSpPr/>
      </dsp:nvSpPr>
      <dsp:spPr>
        <a:xfrm>
          <a:off x="2689611" y="385852"/>
          <a:ext cx="2685673" cy="60718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alors le contraste de couleurs doit être suffisant, </a:t>
          </a:r>
        </a:p>
      </dsp:txBody>
      <dsp:txXfrm>
        <a:off x="2993201" y="385852"/>
        <a:ext cx="2078493" cy="607180"/>
      </dsp:txXfrm>
    </dsp:sp>
    <dsp:sp modelId="{98852269-4DEC-45BA-B59A-DBE53F6A1AAA}">
      <dsp:nvSpPr>
        <dsp:cNvPr id="0" name=""/>
        <dsp:cNvSpPr/>
      </dsp:nvSpPr>
      <dsp:spPr>
        <a:xfrm>
          <a:off x="5375284" y="385852"/>
          <a:ext cx="2685673" cy="60718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alors l’espacement des caractères peut être augmenté</a:t>
          </a:r>
        </a:p>
      </dsp:txBody>
      <dsp:txXfrm>
        <a:off x="5678874" y="385852"/>
        <a:ext cx="2078493" cy="6071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97987B-0FC6-4ABC-8654-605C1554ACC9}"/>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3" name="Date Placeholder 2">
            <a:extLst>
              <a:ext uri="{FF2B5EF4-FFF2-40B4-BE49-F238E27FC236}">
                <a16:creationId xmlns:a16="http://schemas.microsoft.com/office/drawing/2014/main" id="{4D01DE2A-631C-4240-84B1-85BBA52634B8}"/>
              </a:ext>
            </a:extLst>
          </p:cNvPr>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Helvetica 75" pitchFamily="34" charset="0"/>
                <a:ea typeface="ＭＳ Ｐゴシック" panose="020B0600070205080204" pitchFamily="34" charset="-128"/>
                <a:cs typeface="+mn-cs"/>
              </a:defRPr>
            </a:lvl1pPr>
          </a:lstStyle>
          <a:p>
            <a:pPr>
              <a:defRPr/>
            </a:pPr>
            <a:fld id="{1F31263F-E5CF-4100-81B1-BE691628A2A1}" type="datetimeFigureOut">
              <a:rPr lang="en-GB"/>
              <a:pPr>
                <a:defRPr/>
              </a:pPr>
              <a:t>13/10/2022</a:t>
            </a:fld>
            <a:endParaRPr lang="en-GB" dirty="0"/>
          </a:p>
        </p:txBody>
      </p:sp>
      <p:sp>
        <p:nvSpPr>
          <p:cNvPr id="4" name="Footer Placeholder 3">
            <a:extLst>
              <a:ext uri="{FF2B5EF4-FFF2-40B4-BE49-F238E27FC236}">
                <a16:creationId xmlns:a16="http://schemas.microsoft.com/office/drawing/2014/main" id="{4746BEA4-A52C-40E0-B560-26A1C235BDEA}"/>
              </a:ext>
            </a:extLst>
          </p:cNvPr>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5" name="Slide Number Placeholder 4">
            <a:extLst>
              <a:ext uri="{FF2B5EF4-FFF2-40B4-BE49-F238E27FC236}">
                <a16:creationId xmlns:a16="http://schemas.microsoft.com/office/drawing/2014/main" id="{988C294D-7996-4CBE-9F7E-0EE16B427FAC}"/>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Helvetica 75" pitchFamily="34" charset="0"/>
                <a:ea typeface="ＭＳ Ｐゴシック" panose="020B0600070205080204" pitchFamily="34" charset="-128"/>
                <a:cs typeface="Arial" panose="020B0604020202020204" pitchFamily="34" charset="0"/>
              </a:defRPr>
            </a:lvl1pPr>
          </a:lstStyle>
          <a:p>
            <a:pPr>
              <a:defRPr/>
            </a:pPr>
            <a:fld id="{E092571F-5B08-4AA6-A6A8-16ED94E27B80}" type="slidenum">
              <a:rPr lang="en-GB" altLang="fr-FR"/>
              <a:pPr>
                <a:defRPr/>
              </a:pPr>
              <a:t>‹N°›</a:t>
            </a:fld>
            <a:endParaRPr lang="en-GB"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B1B2CE-77A0-4A16-AE75-88C91922EB6C}"/>
              </a:ext>
            </a:extLst>
          </p:cNvPr>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pPr lvl="0"/>
            <a:endParaRPr lang="en-GB" noProof="0" dirty="0"/>
          </a:p>
        </p:txBody>
      </p:sp>
      <p:sp>
        <p:nvSpPr>
          <p:cNvPr id="5" name="Notes Placeholder 4">
            <a:extLst>
              <a:ext uri="{FF2B5EF4-FFF2-40B4-BE49-F238E27FC236}">
                <a16:creationId xmlns:a16="http://schemas.microsoft.com/office/drawing/2014/main" id="{8D3BB23C-4988-47DB-A746-1896F393C43A}"/>
              </a:ext>
            </a:extLst>
          </p:cNvPr>
          <p:cNvSpPr>
            <a:spLocks noGrp="1"/>
          </p:cNvSpPr>
          <p:nvPr>
            <p:ph type="body" sz="quarter" idx="3"/>
          </p:nvPr>
        </p:nvSpPr>
        <p:spPr>
          <a:xfrm>
            <a:off x="709613" y="4926013"/>
            <a:ext cx="5680075" cy="4029075"/>
          </a:xfrm>
          <a:prstGeom prst="rect">
            <a:avLst/>
          </a:prstGeom>
        </p:spPr>
        <p:txBody>
          <a:bodyPr vert="horz" wrap="square" lIns="0" tIns="0" rIns="0" bIns="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Tree>
  </p:cSld>
  <p:clrMap bg1="lt1" tx1="dk1" bg2="lt2" tx2="dk2" accent1="accent1" accent2="accent2" accent3="accent3" accent4="accent4" accent5="accent5" accent6="accent6" hlink="hlink" folHlink="folHlink"/>
  <p:notesStyle>
    <a:lvl1pPr algn="l" defTabSz="712788" rtl="0" eaLnBrk="0" fontAlgn="base" hangingPunct="0">
      <a:spcBef>
        <a:spcPct val="30000"/>
      </a:spcBef>
      <a:spcAft>
        <a:spcPct val="0"/>
      </a:spcAft>
      <a:buFont typeface="Wingdings" panose="05000000000000000000" pitchFamily="2" charset="2"/>
      <a:defRPr sz="900" kern="1200">
        <a:solidFill>
          <a:schemeClr val="tx1"/>
        </a:solidFill>
        <a:latin typeface="Helvetica 75 Bold" panose="020B0804020202020204" pitchFamily="34" charset="0"/>
        <a:ea typeface="MS PGothic" panose="020B0600070205080204" pitchFamily="34" charset="-128"/>
        <a:cs typeface="+mn-cs"/>
      </a:defRPr>
    </a:lvl1pPr>
    <a:lvl2pPr marL="1143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2pPr>
    <a:lvl3pPr marL="230188" indent="-115888"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3pPr>
    <a:lvl4pPr marL="342900" indent="-112713"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4pPr>
    <a:lvl5pPr marL="4572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11y-guidelines.orange.com/fr/web/designer/navigation-generale/#libelle-des-liens-et-des-bout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espace-dys.fr/orange/#/intro"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espace-dys.fr/orange/#/intro"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enfant-different.org/handicaps-et-maladies/tdah"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enis.chene.pages.gitlab.tech.orange/perso-na/fr/persona.html?id=dian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nis.chene.pages.gitlab.tech.orange/perso-na/fr/persona.html?id=dian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espace-dys.fr/orange/#/intro"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nis.chene.pages.gitlab.tech.orange/perso-na/fr/persona.html?id=angeliqu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CB93C6D0-AFB0-4645-9282-51EAC4F545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026BC347-5EBE-45F8-BF93-925A21A7FE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e l'image des diapositives 1">
            <a:extLst>
              <a:ext uri="{FF2B5EF4-FFF2-40B4-BE49-F238E27FC236}">
                <a16:creationId xmlns:a16="http://schemas.microsoft.com/office/drawing/2014/main" id="{8CB0CDB8-F1F3-4597-8564-0FFB086843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Espace réservé des commentaires 2">
            <a:extLst>
              <a:ext uri="{FF2B5EF4-FFF2-40B4-BE49-F238E27FC236}">
                <a16:creationId xmlns:a16="http://schemas.microsoft.com/office/drawing/2014/main" id="{F63843E0-FD62-4860-8644-7852A7FFB2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17B61F9B-5373-4C85-B1BB-6EA2043A2EEA}"/>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50E21C68-2F79-458A-8637-03A9C491E4A1}"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11</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Espace réservé de l'image des diapositives 1">
            <a:extLst>
              <a:ext uri="{FF2B5EF4-FFF2-40B4-BE49-F238E27FC236}">
                <a16:creationId xmlns:a16="http://schemas.microsoft.com/office/drawing/2014/main" id="{EEC26D2E-9D36-42AC-84AE-AD742AAAE46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Espace réservé des notes 2">
            <a:extLst>
              <a:ext uri="{FF2B5EF4-FFF2-40B4-BE49-F238E27FC236}">
                <a16:creationId xmlns:a16="http://schemas.microsoft.com/office/drawing/2014/main" id="{44257896-A36B-4730-9A33-9E69A11EFE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4" eaLnBrk="1" hangingPunct="1">
              <a:spcBef>
                <a:spcPts val="838"/>
              </a:spcBef>
              <a:buFont typeface="Arial" panose="020B0604020202020204" pitchFamily="34" charset="0"/>
              <a:buNone/>
            </a:pPr>
            <a:endParaRPr lang="fr-FR" altLang="fr-FR" sz="1400">
              <a:solidFill>
                <a:srgbClr val="FE7900"/>
              </a:solidFill>
              <a:latin typeface="Calibri" panose="020F0502020204030204" pitchFamily="34" charset="0"/>
            </a:endParaRPr>
          </a:p>
          <a:p>
            <a:pPr marL="447675" lvl="1" indent="-171450">
              <a:spcBef>
                <a:spcPts val="838"/>
              </a:spcBef>
              <a:buFont typeface="Arial" panose="020B0604020202020204" pitchFamily="34" charset="0"/>
              <a:buNone/>
            </a:pPr>
            <a:endParaRPr lang="fr-FR" altLang="fr-FR" sz="1400"/>
          </a:p>
          <a:p>
            <a:endParaRPr lang="fr-FR" altLang="fr-FR"/>
          </a:p>
        </p:txBody>
      </p:sp>
      <p:sp>
        <p:nvSpPr>
          <p:cNvPr id="90116" name="Espace réservé du numéro de diapositive 3">
            <a:extLst>
              <a:ext uri="{FF2B5EF4-FFF2-40B4-BE49-F238E27FC236}">
                <a16:creationId xmlns:a16="http://schemas.microsoft.com/office/drawing/2014/main" id="{4BA83599-0B73-4109-89F8-261962B7C40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D686EA8-0356-40A7-8D12-898CF633AB40}" type="slidenum">
              <a:rPr lang="fr-FR" altLang="fr-FR"/>
              <a:pPr/>
              <a:t>12</a:t>
            </a:fld>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Espace réservé de l'image des diapositives 1">
            <a:extLst>
              <a:ext uri="{FF2B5EF4-FFF2-40B4-BE49-F238E27FC236}">
                <a16:creationId xmlns:a16="http://schemas.microsoft.com/office/drawing/2014/main" id="{7F3D7635-18C0-4DF1-A933-D38027271E3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Espace réservé des notes 2">
            <a:extLst>
              <a:ext uri="{FF2B5EF4-FFF2-40B4-BE49-F238E27FC236}">
                <a16:creationId xmlns:a16="http://schemas.microsoft.com/office/drawing/2014/main" id="{156A29BC-9299-441E-8AAF-57161BD427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Utiliser un lie</a:t>
            </a:r>
          </a:p>
          <a:p>
            <a:endParaRPr lang="fr-FR" altLang="fr-FR"/>
          </a:p>
          <a:p>
            <a:pPr marL="276225" lvl="1" indent="0">
              <a:buFont typeface="Arial" panose="020B0604020202020204" pitchFamily="34" charset="0"/>
              <a:buNone/>
            </a:pPr>
            <a:r>
              <a:rPr lang="fr-FR" altLang="fr-FR" sz="1400" b="1">
                <a:solidFill>
                  <a:srgbClr val="FE7900"/>
                </a:solidFill>
              </a:rPr>
              <a:t>Situations de handicap numérique</a:t>
            </a:r>
          </a:p>
          <a:p>
            <a:pPr lvl="4">
              <a:buFont typeface="Arial" panose="020B0604020202020204" pitchFamily="34" charset="0"/>
              <a:buChar char="•"/>
            </a:pPr>
            <a:r>
              <a:rPr lang="fr-FR" altLang="fr-FR" sz="3600">
                <a:solidFill>
                  <a:srgbClr val="000000"/>
                </a:solidFill>
                <a:latin typeface="HelvNeueOrange"/>
              </a:rPr>
              <a:t>Sur sa plage braille Angélique affiche les liens présents sur la page. Elle peste quand elle rencontre un </a:t>
            </a:r>
            <a:r>
              <a:rPr lang="fr-FR" altLang="fr-FR" sz="3600" b="1" u="sng">
                <a:solidFill>
                  <a:srgbClr val="000000"/>
                </a:solidFill>
                <a:latin typeface="HelvNeueOrange"/>
                <a:hlinkClick r:id="rId3" tooltip="Navigation générale - Recommandations accessibilité numérique Orange (nouvelle fenêtre)"/>
              </a:rPr>
              <a:t>lien comme « cliquer ici »</a:t>
            </a:r>
            <a:r>
              <a:rPr lang="fr-FR" altLang="fr-FR" sz="3600">
                <a:solidFill>
                  <a:srgbClr val="000000"/>
                </a:solidFill>
                <a:latin typeface="HelvNeueOrange"/>
              </a:rPr>
              <a:t> qui ne veut rien dire hors contexte.</a:t>
            </a:r>
            <a:r>
              <a:rPr lang="fr-FR" altLang="fr-FR"/>
              <a:t>n comme bouton =&gt; valider un formulaire ou déclencher une recherche</a:t>
            </a:r>
          </a:p>
        </p:txBody>
      </p:sp>
      <p:sp>
        <p:nvSpPr>
          <p:cNvPr id="92164" name="Espace réservé du numéro de diapositive 3">
            <a:extLst>
              <a:ext uri="{FF2B5EF4-FFF2-40B4-BE49-F238E27FC236}">
                <a16:creationId xmlns:a16="http://schemas.microsoft.com/office/drawing/2014/main" id="{D0D9C475-B33D-4BF9-944C-BDF969A9A606}"/>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971F03-C3B0-4FAD-87A1-9E9EA51E1823}" type="slidenum">
              <a:rPr lang="fr-FR" altLang="fr-FR"/>
              <a:pPr/>
              <a:t>13</a:t>
            </a:fld>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465778A8-0A1D-4866-A1D2-649B9A21F6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981CF9AB-D4FB-4952-B836-04D52C6CF516}"/>
              </a:ext>
            </a:extLst>
          </p:cNvPr>
          <p:cNvSpPr>
            <a:spLocks noGrp="1"/>
          </p:cNvSpPr>
          <p:nvPr>
            <p:ph type="body" idx="1"/>
          </p:nvPr>
        </p:nvSpPr>
        <p:spPr/>
        <p:txBody>
          <a:bodyPr/>
          <a:lstStyle/>
          <a:p>
            <a:pPr>
              <a:defRPr/>
            </a:pPr>
            <a:r>
              <a:rPr lang="fr-FR" sz="1800" dirty="0">
                <a:solidFill>
                  <a:srgbClr val="000000"/>
                </a:solidFill>
                <a:latin typeface="Arial" panose="020B0604020202020204" pitchFamily="34" charset="0"/>
                <a:ea typeface="Calibri" panose="020F0502020204030204" pitchFamily="34" charset="0"/>
              </a:rPr>
              <a:t>La DMLA sèche est la forme sèche ou atrophique, non exsudative de la DMLA (dégénérescence maculaire liée à l'âge) et représenterait environ 80 % de tous les cas de DMLA.</a:t>
            </a:r>
          </a:p>
          <a:p>
            <a:pPr>
              <a:defRPr/>
            </a:pPr>
            <a:r>
              <a:rPr lang="fr-FR" sz="1800" dirty="0">
                <a:solidFill>
                  <a:srgbClr val="000000"/>
                </a:solidFill>
                <a:latin typeface="Arial" panose="020B0604020202020204" pitchFamily="34" charset="0"/>
                <a:ea typeface="Calibri" panose="020F0502020204030204" pitchFamily="34" charset="0"/>
              </a:rPr>
              <a:t>C'est une maladie chronique qui se traduit par un trouble de la vision centrale pouvant aller jusqu'à une cécité centrale. Les malades peuvent noter une perte progressive de la vision centrale et/ou une déformation de la vision et/ou une perte de la sensibilité au contraste.</a:t>
            </a:r>
          </a:p>
          <a:p>
            <a:pPr>
              <a:defRPr/>
            </a:pPr>
            <a:r>
              <a:rPr lang="fr-FR" sz="1800" dirty="0">
                <a:solidFill>
                  <a:srgbClr val="000000"/>
                </a:solidFill>
                <a:latin typeface="Arial" panose="020B0604020202020204" pitchFamily="34" charset="0"/>
                <a:ea typeface="Calibri" panose="020F0502020204030204" pitchFamily="34" charset="0"/>
              </a:rPr>
              <a:t> </a:t>
            </a:r>
          </a:p>
          <a:p>
            <a:pPr>
              <a:buFont typeface="Arial" panose="020B0604020202020204" pitchFamily="34" charset="0"/>
              <a:buNone/>
              <a:defRPr/>
            </a:pPr>
            <a:endParaRPr lang="fr-FR" altLang="fr-FR" b="1" dirty="0">
              <a:solidFill>
                <a:srgbClr val="000000"/>
              </a:solidFill>
              <a:latin typeface="HelvNeueOrange"/>
            </a:endParaRPr>
          </a:p>
          <a:p>
            <a:pPr>
              <a:buFont typeface="Arial" panose="020B0604020202020204" pitchFamily="34" charset="0"/>
              <a:buNone/>
              <a:defRPr/>
            </a:pPr>
            <a:r>
              <a:rPr lang="fr-FR" altLang="fr-FR" b="1" dirty="0">
                <a:solidFill>
                  <a:srgbClr val="000000"/>
                </a:solidFill>
                <a:latin typeface="HelvNeueOrange"/>
              </a:rPr>
              <a:t>En savoir plus : </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pour sensibiliser à la basse vision avec simulation dans une gare</a:t>
            </a:r>
            <a:br>
              <a:rPr lang="fr-FR" altLang="fr-FR" dirty="0">
                <a:solidFill>
                  <a:srgbClr val="000000"/>
                </a:solidFill>
                <a:latin typeface="HelvNeueOrange"/>
              </a:rPr>
            </a:br>
            <a:r>
              <a:rPr lang="fr-FR" altLang="fr-FR" dirty="0">
                <a:solidFill>
                  <a:srgbClr val="000000"/>
                </a:solidFill>
                <a:latin typeface="HelvNeueOrange"/>
              </a:rPr>
              <a:t>https://www.youtube.com/watch?v=r_AApPnS_tY</a:t>
            </a:r>
          </a:p>
          <a:p>
            <a:pPr marL="685800" indent="-685800">
              <a:buFont typeface="Arial" panose="020B0604020202020204" pitchFamily="34" charset="0"/>
              <a:buChar char="•"/>
              <a:defRPr/>
            </a:pPr>
            <a:r>
              <a:rPr lang="fr-FR" altLang="fr-FR" dirty="0">
                <a:solidFill>
                  <a:srgbClr val="000000"/>
                </a:solidFill>
                <a:latin typeface="HelvNeueOrange"/>
              </a:rPr>
              <a:t>Les différentes malvoyances et handicaps visuels </a:t>
            </a:r>
            <a:br>
              <a:rPr lang="fr-FR" altLang="fr-FR" dirty="0">
                <a:solidFill>
                  <a:srgbClr val="000000"/>
                </a:solidFill>
                <a:latin typeface="HelvNeueOrange"/>
              </a:rPr>
            </a:br>
            <a:r>
              <a:rPr lang="fr-FR" altLang="fr-FR" dirty="0">
                <a:solidFill>
                  <a:srgbClr val="000000"/>
                </a:solidFill>
                <a:latin typeface="HelvNeueOrange"/>
              </a:rPr>
              <a:t>https://www.chiensguides.fr/differentes-malvoyances-et-handicaps-visuels </a:t>
            </a:r>
          </a:p>
          <a:p>
            <a:pPr marL="685800" indent="-685800">
              <a:buFont typeface="Arial" panose="020B0604020202020204" pitchFamily="34" charset="0"/>
              <a:buChar char="•"/>
              <a:defRPr/>
            </a:pPr>
            <a:r>
              <a:rPr lang="fr-FR" altLang="fr-FR" dirty="0">
                <a:solidFill>
                  <a:srgbClr val="000000"/>
                </a:solidFill>
                <a:latin typeface="HelvNeueOrange"/>
              </a:rPr>
              <a:t>Simulation de quelques pathologies basse vision</a:t>
            </a:r>
            <a:br>
              <a:rPr lang="fr-FR" altLang="fr-FR" dirty="0">
                <a:solidFill>
                  <a:srgbClr val="000000"/>
                </a:solidFill>
                <a:latin typeface="HelvNeueOrange"/>
              </a:rPr>
            </a:br>
            <a:r>
              <a:rPr lang="fr-FR" altLang="fr-FR" dirty="0">
                <a:solidFill>
                  <a:srgbClr val="000000"/>
                </a:solidFill>
                <a:latin typeface="HelvNeueOrange"/>
              </a:rPr>
              <a:t>https://youtu.be/T4X2KNcXiZw</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de la cataracte :</a:t>
            </a:r>
            <a:br>
              <a:rPr lang="fr-FR" altLang="fr-FR" dirty="0">
                <a:solidFill>
                  <a:srgbClr val="000000"/>
                </a:solidFill>
                <a:latin typeface="HelvNeueOrange"/>
              </a:rPr>
            </a:br>
            <a:r>
              <a:rPr lang="fr-FR" altLang="fr-FR" dirty="0">
                <a:solidFill>
                  <a:srgbClr val="000000"/>
                </a:solidFill>
                <a:latin typeface="HelvNeueOrange"/>
              </a:rPr>
              <a:t>https://youtu.be/RiT7dOFJObU</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du </a:t>
            </a:r>
            <a:r>
              <a:rPr lang="fr-FR" altLang="fr-FR" dirty="0" err="1">
                <a:solidFill>
                  <a:srgbClr val="000000"/>
                </a:solidFill>
                <a:latin typeface="HelvNeueOrange"/>
              </a:rPr>
              <a:t>gaucome</a:t>
            </a:r>
            <a:br>
              <a:rPr lang="fr-FR" altLang="fr-FR" dirty="0">
                <a:solidFill>
                  <a:srgbClr val="000000"/>
                </a:solidFill>
                <a:latin typeface="HelvNeueOrange"/>
              </a:rPr>
            </a:br>
            <a:r>
              <a:rPr lang="fr-FR" altLang="fr-FR" dirty="0">
                <a:solidFill>
                  <a:srgbClr val="000000"/>
                </a:solidFill>
                <a:latin typeface="HelvNeueOrange"/>
              </a:rPr>
              <a:t>https://youtu.be/jkYeC_JDEPs</a:t>
            </a:r>
          </a:p>
          <a:p>
            <a:pPr marL="685800" indent="-685800">
              <a:buFont typeface="Arial" panose="020B0604020202020204" pitchFamily="34" charset="0"/>
              <a:buChar char="•"/>
              <a:defRPr/>
            </a:pPr>
            <a:endParaRPr lang="fr-FR" altLang="fr-FR" dirty="0">
              <a:solidFill>
                <a:srgbClr val="000000"/>
              </a:solidFill>
              <a:latin typeface="HelvNeueOrange"/>
            </a:endParaRPr>
          </a:p>
          <a:p>
            <a:pPr>
              <a:buFont typeface="Arial" panose="020B0604020202020204" pitchFamily="34" charset="0"/>
              <a:buNone/>
              <a:defRPr/>
            </a:pPr>
            <a:endParaRPr lang="fr-FR" altLang="fr-FR" dirty="0">
              <a:solidFill>
                <a:srgbClr val="000000"/>
              </a:solidFill>
              <a:latin typeface="HelvNeueOrange"/>
            </a:endParaRPr>
          </a:p>
          <a:p>
            <a:pPr>
              <a:defRPr/>
            </a:pPr>
            <a:endParaRPr lang="fr-F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image des diapositives 1">
            <a:extLst>
              <a:ext uri="{FF2B5EF4-FFF2-40B4-BE49-F238E27FC236}">
                <a16:creationId xmlns:a16="http://schemas.microsoft.com/office/drawing/2014/main" id="{FEC72DF8-8F30-4EAC-AC3E-8E5EB06C79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Espace réservé des notes 2">
            <a:extLst>
              <a:ext uri="{FF2B5EF4-FFF2-40B4-BE49-F238E27FC236}">
                <a16:creationId xmlns:a16="http://schemas.microsoft.com/office/drawing/2014/main" id="{ED0F50A9-372F-4B56-BBF3-3FA463EBA3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 Atteinte vision centrale : « Pour se faire une meilleure idée des conséquences d’une dégénérescence maculaire, tenez votre main à environ 30 cm devant vos yeux. Vous ne pouvez pas voir ce qui est directement en face de vous, mais vous pouvez voir ce qui est sur les côtés de votre main. A présent, sans regarder sur les côtés, essayez de lire quelque chose dans votre vision périphérique. N’oubliez pas de regarder strictement votre main ! Cet exercice montre combien il peut être difficile de lire pour les personnes à un stade avancé d’une dégénérescence maculaire.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Espace réservé de l'image des diapositives 1">
            <a:extLst>
              <a:ext uri="{FF2B5EF4-FFF2-40B4-BE49-F238E27FC236}">
                <a16:creationId xmlns:a16="http://schemas.microsoft.com/office/drawing/2014/main" id="{FCEE719E-8275-4FB1-85F1-E8AADCAD37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Espace réservé des notes 2">
            <a:extLst>
              <a:ext uri="{FF2B5EF4-FFF2-40B4-BE49-F238E27FC236}">
                <a16:creationId xmlns:a16="http://schemas.microsoft.com/office/drawing/2014/main" id="{763C5B60-75BE-408E-9726-44EC1E278A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ce réservé de l'image des diapositives 1">
            <a:extLst>
              <a:ext uri="{FF2B5EF4-FFF2-40B4-BE49-F238E27FC236}">
                <a16:creationId xmlns:a16="http://schemas.microsoft.com/office/drawing/2014/main" id="{7C236FB8-0C4D-476D-9F35-2B59281942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E3BD4F06-1DC0-40A1-9F65-1ACDF3C6883C}"/>
              </a:ext>
            </a:extLst>
          </p:cNvPr>
          <p:cNvSpPr>
            <a:spLocks noGrp="1"/>
          </p:cNvSpPr>
          <p:nvPr>
            <p:ph type="body" idx="1"/>
          </p:nvPr>
        </p:nvSpPr>
        <p:spPr/>
        <p:txBody>
          <a:bodyPr/>
          <a:lstStyle/>
          <a:p>
            <a:pPr>
              <a:defRPr/>
            </a:pPr>
            <a:r>
              <a:rPr lang="fr-FR" sz="4400" dirty="0"/>
              <a:t>(*) Atteinte vision centrale : « Pour se faire une meilleure idée des conséquences d’une dégénérescence maculaire, tenez votre main à environ 30 cm devant vos yeux. Vous ne pouvez pas voir ce qui est directement en face de vous, mais vous pouvez voir ce qui est sur les côtés de votre main. A présent, sans regarder sur les côtés, essayez de lire quelque chose dans votre vision périphérique. N’oubliez pas de regarder strictement votre main ! Cet exercice montre combien il peut être difficile de lire pour les personnes à un stade avancé d’une dégénérescence maculaire. »</a:t>
            </a:r>
          </a:p>
          <a:p>
            <a:pPr>
              <a:defRPr/>
            </a:pPr>
            <a:endParaRPr lang="fr-FR" sz="4400" dirty="0"/>
          </a:p>
          <a:p>
            <a:pPr>
              <a:defRPr/>
            </a:pPr>
            <a:r>
              <a:rPr lang="fr-FR" sz="4400" dirty="0"/>
              <a:t>La dégénérescence maculaire liée à l'âge (DMLA) est une maladie progressive indolore qui n’entraîne pas la cécité complète. On distingue deux formes de dégénérescence maculaire : La </a:t>
            </a:r>
            <a:r>
              <a:rPr lang="fr-FR" sz="4400" b="1" dirty="0"/>
              <a:t>DMLA sèche</a:t>
            </a:r>
            <a:r>
              <a:rPr lang="fr-FR" sz="4400" dirty="0"/>
              <a:t> est la plus fréquente, son évolution est lente. La</a:t>
            </a:r>
            <a:r>
              <a:rPr lang="fr-FR" sz="4400" b="1" dirty="0"/>
              <a:t> DMLA humide</a:t>
            </a:r>
            <a:r>
              <a:rPr lang="fr-FR" sz="4400" dirty="0"/>
              <a:t>, quant à elle, évolue plus rapidement et entraîne un risque plus important de perte majeure de la vision.</a:t>
            </a:r>
            <a:r>
              <a:rPr lang="fr-FR" sz="1800" dirty="0">
                <a:solidFill>
                  <a:srgbClr val="000000"/>
                </a:solidFill>
                <a:latin typeface="Arial" panose="020B0604020202020204" pitchFamily="34" charset="0"/>
                <a:ea typeface="Calibri" panose="020F0502020204030204" pitchFamily="34" charset="0"/>
              </a:rPr>
              <a:t> </a:t>
            </a:r>
          </a:p>
          <a:p>
            <a:pPr>
              <a:buFont typeface="Arial" panose="020B0604020202020204" pitchFamily="34" charset="0"/>
              <a:buNone/>
              <a:defRPr/>
            </a:pPr>
            <a:endParaRPr lang="fr-FR" altLang="fr-FR" b="1" dirty="0">
              <a:solidFill>
                <a:srgbClr val="000000"/>
              </a:solidFill>
              <a:latin typeface="HelvNeueOrange"/>
            </a:endParaRPr>
          </a:p>
          <a:p>
            <a:pPr>
              <a:buFont typeface="Arial" panose="020B0604020202020204" pitchFamily="34" charset="0"/>
              <a:buNone/>
              <a:defRPr/>
            </a:pPr>
            <a:r>
              <a:rPr lang="fr-FR" altLang="fr-FR" b="1" dirty="0">
                <a:solidFill>
                  <a:srgbClr val="000000"/>
                </a:solidFill>
                <a:latin typeface="HelvNeueOrange"/>
              </a:rPr>
              <a:t>En savoir plus : </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pour sensibiliser à la basse vision avec simulation dans une gare</a:t>
            </a:r>
            <a:br>
              <a:rPr lang="fr-FR" altLang="fr-FR" dirty="0">
                <a:solidFill>
                  <a:srgbClr val="000000"/>
                </a:solidFill>
                <a:latin typeface="HelvNeueOrange"/>
              </a:rPr>
            </a:br>
            <a:r>
              <a:rPr lang="fr-FR" altLang="fr-FR" dirty="0">
                <a:solidFill>
                  <a:srgbClr val="000000"/>
                </a:solidFill>
                <a:latin typeface="HelvNeueOrange"/>
              </a:rPr>
              <a:t>https://www.youtube.com/watch?v=r_AApPnS_tY</a:t>
            </a:r>
          </a:p>
          <a:p>
            <a:pPr marL="685800" indent="-685800">
              <a:buFont typeface="Arial" panose="020B0604020202020204" pitchFamily="34" charset="0"/>
              <a:buChar char="•"/>
              <a:defRPr/>
            </a:pPr>
            <a:r>
              <a:rPr lang="fr-FR" altLang="fr-FR" dirty="0">
                <a:solidFill>
                  <a:srgbClr val="000000"/>
                </a:solidFill>
                <a:latin typeface="HelvNeueOrange"/>
              </a:rPr>
              <a:t>Les différentes malvoyances et handicaps visuels </a:t>
            </a:r>
            <a:br>
              <a:rPr lang="fr-FR" altLang="fr-FR" dirty="0">
                <a:solidFill>
                  <a:srgbClr val="000000"/>
                </a:solidFill>
                <a:latin typeface="HelvNeueOrange"/>
              </a:rPr>
            </a:br>
            <a:r>
              <a:rPr lang="fr-FR" altLang="fr-FR" dirty="0">
                <a:solidFill>
                  <a:srgbClr val="000000"/>
                </a:solidFill>
                <a:latin typeface="HelvNeueOrange"/>
              </a:rPr>
              <a:t>https://www.chiensguides.fr/differentes-malvoyances-et-handicaps-visuels </a:t>
            </a:r>
          </a:p>
          <a:p>
            <a:pPr marL="685800" indent="-685800">
              <a:buFont typeface="Arial" panose="020B0604020202020204" pitchFamily="34" charset="0"/>
              <a:buChar char="•"/>
              <a:defRPr/>
            </a:pPr>
            <a:r>
              <a:rPr lang="fr-FR" altLang="fr-FR" dirty="0">
                <a:solidFill>
                  <a:srgbClr val="000000"/>
                </a:solidFill>
                <a:latin typeface="HelvNeueOrange"/>
              </a:rPr>
              <a:t>Simulation de quelques pathologies basse vision</a:t>
            </a:r>
            <a:br>
              <a:rPr lang="fr-FR" altLang="fr-FR" dirty="0">
                <a:solidFill>
                  <a:srgbClr val="000000"/>
                </a:solidFill>
                <a:latin typeface="HelvNeueOrange"/>
              </a:rPr>
            </a:br>
            <a:r>
              <a:rPr lang="fr-FR" altLang="fr-FR" dirty="0">
                <a:solidFill>
                  <a:srgbClr val="000000"/>
                </a:solidFill>
                <a:latin typeface="HelvNeueOrange"/>
              </a:rPr>
              <a:t>https://youtu.be/T4X2KNcXiZw</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de la cataracte :</a:t>
            </a:r>
            <a:br>
              <a:rPr lang="fr-FR" altLang="fr-FR" dirty="0">
                <a:solidFill>
                  <a:srgbClr val="000000"/>
                </a:solidFill>
                <a:latin typeface="HelvNeueOrange"/>
              </a:rPr>
            </a:br>
            <a:r>
              <a:rPr lang="fr-FR" altLang="fr-FR" dirty="0">
                <a:solidFill>
                  <a:srgbClr val="000000"/>
                </a:solidFill>
                <a:latin typeface="HelvNeueOrange"/>
              </a:rPr>
              <a:t>https://youtu.be/RiT7dOFJObU</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du </a:t>
            </a:r>
            <a:r>
              <a:rPr lang="fr-FR" altLang="fr-FR" dirty="0" err="1">
                <a:solidFill>
                  <a:srgbClr val="000000"/>
                </a:solidFill>
                <a:latin typeface="HelvNeueOrange"/>
              </a:rPr>
              <a:t>gaucome</a:t>
            </a:r>
            <a:br>
              <a:rPr lang="fr-FR" altLang="fr-FR" dirty="0">
                <a:solidFill>
                  <a:srgbClr val="000000"/>
                </a:solidFill>
                <a:latin typeface="HelvNeueOrange"/>
              </a:rPr>
            </a:br>
            <a:r>
              <a:rPr lang="fr-FR" altLang="fr-FR" dirty="0">
                <a:solidFill>
                  <a:srgbClr val="000000"/>
                </a:solidFill>
                <a:latin typeface="HelvNeueOrange"/>
              </a:rPr>
              <a:t>https://youtu.be/jkYeC_JDEPs</a:t>
            </a:r>
          </a:p>
          <a:p>
            <a:pPr marL="685800" indent="-685800">
              <a:buFont typeface="Arial" panose="020B0604020202020204" pitchFamily="34" charset="0"/>
              <a:buChar char="•"/>
              <a:defRPr/>
            </a:pPr>
            <a:endParaRPr lang="fr-FR" altLang="fr-FR" dirty="0">
              <a:solidFill>
                <a:srgbClr val="000000"/>
              </a:solidFill>
              <a:latin typeface="HelvNeueOrange"/>
            </a:endParaRPr>
          </a:p>
          <a:p>
            <a:pPr>
              <a:buFont typeface="Arial" panose="020B0604020202020204" pitchFamily="34" charset="0"/>
              <a:buNone/>
              <a:defRPr/>
            </a:pPr>
            <a:endParaRPr lang="fr-FR" altLang="fr-FR" dirty="0">
              <a:solidFill>
                <a:srgbClr val="000000"/>
              </a:solidFill>
              <a:latin typeface="HelvNeueOrange"/>
            </a:endParaRPr>
          </a:p>
          <a:p>
            <a:pPr>
              <a:defRPr/>
            </a:pPr>
            <a:endParaRPr 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ce réservé de l'image des diapositives 1">
            <a:extLst>
              <a:ext uri="{FF2B5EF4-FFF2-40B4-BE49-F238E27FC236}">
                <a16:creationId xmlns:a16="http://schemas.microsoft.com/office/drawing/2014/main" id="{60976767-BE87-4BF8-8AE4-51B7460CA9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Espace réservé des notes 2">
            <a:extLst>
              <a:ext uri="{FF2B5EF4-FFF2-40B4-BE49-F238E27FC236}">
                <a16:creationId xmlns:a16="http://schemas.microsoft.com/office/drawing/2014/main" id="{0CA4C15A-11AB-4FF1-A71C-B9887B499C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t>glaucome</a:t>
            </a:r>
            <a:r>
              <a:rPr lang="fr-FR" altLang="fr-FR"/>
              <a:t> est le résultat de lésions dégénératives au nerf optique, dont le premier symptôme est presque toujours une légère perte de vision périphérique. Le facteur principal qui entraîne les dommages au nerf optique est une pression élevée dans l'œil. </a:t>
            </a:r>
          </a:p>
          <a:p>
            <a:r>
              <a:rPr lang="fr-FR" altLang="fr-FR"/>
              <a:t>S'il n'est pas diagnostiqué et traité, le glaucome peut évoluer vers une perte de la vision centrale et la cécité.</a:t>
            </a:r>
          </a:p>
          <a:p>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ce réservé de l'image des diapositives 1">
            <a:extLst>
              <a:ext uri="{FF2B5EF4-FFF2-40B4-BE49-F238E27FC236}">
                <a16:creationId xmlns:a16="http://schemas.microsoft.com/office/drawing/2014/main" id="{69D93932-8407-44A7-BDE0-E3F26A1E03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Espace réservé des notes 2">
            <a:extLst>
              <a:ext uri="{FF2B5EF4-FFF2-40B4-BE49-F238E27FC236}">
                <a16:creationId xmlns:a16="http://schemas.microsoft.com/office/drawing/2014/main" id="{5AA34937-B2D1-4E75-A655-E66EF04601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t>glaucome</a:t>
            </a:r>
            <a:r>
              <a:rPr lang="fr-FR" altLang="fr-FR"/>
              <a:t> est le résultat de lésions dégénératives au nerf optique, dont le premier symptôme est presque toujours une légère perte de vision périphérique. Le facteur principal qui entraîne les dommages au nerf optique est une pression élevée dans l'œil. </a:t>
            </a:r>
          </a:p>
          <a:p>
            <a:r>
              <a:rPr lang="fr-FR" altLang="fr-FR"/>
              <a:t>S'il n'est pas diagnostiqué et traité, le glaucome peut évoluer vers une perte de la vision centrale et la cécité.</a:t>
            </a:r>
          </a:p>
          <a:p>
            <a:endParaRPr lang="fr-FR" alt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ce réservé de l'image des diapositives 1">
            <a:extLst>
              <a:ext uri="{FF2B5EF4-FFF2-40B4-BE49-F238E27FC236}">
                <a16:creationId xmlns:a16="http://schemas.microsoft.com/office/drawing/2014/main" id="{5227F35D-4B6E-4C28-B976-7A2331CB44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Espace réservé des notes 2">
            <a:extLst>
              <a:ext uri="{FF2B5EF4-FFF2-40B4-BE49-F238E27FC236}">
                <a16:creationId xmlns:a16="http://schemas.microsoft.com/office/drawing/2014/main" id="{F35E88CF-474B-4008-82EF-2E7D7DEB60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solidFill>
                  <a:schemeClr val="bg1"/>
                </a:solidFill>
                <a:latin typeface="Calibri" panose="020F0502020204030204" pitchFamily="34" charset="0"/>
                <a:ea typeface="Calibri" panose="020F0502020204030204" pitchFamily="34" charset="0"/>
                <a:cs typeface="Times New Roman" panose="02020603050405020304" pitchFamily="18" charset="0"/>
              </a:rPr>
              <a:t>NVCm (Néo-vascularisation Choroïdienne secondaire à 1 myopie)  : acuité générale +  </a:t>
            </a:r>
            <a:r>
              <a:rPr lang="fr-FR" altLang="fr-FR" sz="1800">
                <a:solidFill>
                  <a:srgbClr val="000000"/>
                </a:solidFill>
                <a:latin typeface="Arial" panose="020B0604020202020204" pitchFamily="34" charset="0"/>
                <a:ea typeface="Calibri" panose="020F0502020204030204" pitchFamily="34" charset="0"/>
                <a:cs typeface="Times New Roman" panose="02020603050405020304" pitchFamily="18" charset="0"/>
              </a:rPr>
              <a:t>Les symptômes de la NVC secondaire à une myopie peuvent comprendre une vision brouillée, une déformation des images (métamorphosie), une diminution de la vision des couleurs, une sensation de flashs ou de lumières clignotantes (photopsie).</a:t>
            </a:r>
          </a:p>
          <a:p>
            <a:endParaRPr lang="fr-FR" altLang="fr-FR" sz="180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endParaRPr lang="fr-FR" altLang="fr-FR" sz="180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endParaRPr lang="fr-FR" altLang="fr-FR" sz="800">
              <a:solidFill>
                <a:schemeClr val="bg1"/>
              </a:solidFill>
              <a:ea typeface="Calibri" panose="020F0502020204030204" pitchFamily="34" charset="0"/>
              <a:cs typeface="Times New Roman" panose="02020603050405020304" pitchFamily="18" charset="0"/>
            </a:endParaRPr>
          </a:p>
          <a:p>
            <a:endParaRPr lang="fr-FR" altLang="fr-FR">
              <a:ea typeface="Calibri" panose="020F0502020204030204" pitchFamily="34" charset="0"/>
              <a:cs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ce réservé de l'image des diapositives 1">
            <a:extLst>
              <a:ext uri="{FF2B5EF4-FFF2-40B4-BE49-F238E27FC236}">
                <a16:creationId xmlns:a16="http://schemas.microsoft.com/office/drawing/2014/main" id="{43517600-1E1C-4869-B7C1-7772ADCCDA8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Espace réservé des commentaires 2">
            <a:extLst>
              <a:ext uri="{FF2B5EF4-FFF2-40B4-BE49-F238E27FC236}">
                <a16:creationId xmlns:a16="http://schemas.microsoft.com/office/drawing/2014/main" id="{6CAC0C34-8317-45CE-AED1-7764BBE6BB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Clr>
                <a:srgbClr val="FF6600"/>
              </a:buClr>
            </a:pPr>
            <a:endParaRPr lang="fr-FR" altLang="fr-FR"/>
          </a:p>
        </p:txBody>
      </p:sp>
      <p:sp>
        <p:nvSpPr>
          <p:cNvPr id="4" name="Espace réservé du numéro de diapositive 3">
            <a:extLst>
              <a:ext uri="{FF2B5EF4-FFF2-40B4-BE49-F238E27FC236}">
                <a16:creationId xmlns:a16="http://schemas.microsoft.com/office/drawing/2014/main" id="{51A25BD4-E7FA-46B8-A4B4-5970DD6CA57C}"/>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9FCCF0F7-D091-4EF0-89A6-0FAF6C0555E6}"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ce réservé de l'image des diapositives 1">
            <a:extLst>
              <a:ext uri="{FF2B5EF4-FFF2-40B4-BE49-F238E27FC236}">
                <a16:creationId xmlns:a16="http://schemas.microsoft.com/office/drawing/2014/main" id="{82C424BA-7773-4CAB-A0C8-26DDE3F607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Espace réservé des commentaires 2">
            <a:extLst>
              <a:ext uri="{FF2B5EF4-FFF2-40B4-BE49-F238E27FC236}">
                <a16:creationId xmlns:a16="http://schemas.microsoft.com/office/drawing/2014/main" id="{B096E623-1205-4F87-B0A5-F65BACE25F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t>DMLA humide</a:t>
            </a:r>
            <a:r>
              <a:rPr lang="fr-FR" altLang="fr-FR"/>
              <a:t>, quant à elle, évolue plus rapidement et entraîne un risque plus important de perte majeure de la vision.</a:t>
            </a:r>
            <a:r>
              <a:rPr lang="fr-FR" altLang="fr-FR" sz="800">
                <a:solidFill>
                  <a:srgbClr val="000000"/>
                </a:solidFill>
                <a:latin typeface="Arial" panose="020B0604020202020204" pitchFamily="34" charset="0"/>
                <a:cs typeface="Calibri" panose="020F0502020204030204" pitchFamily="34" charset="0"/>
              </a:rPr>
              <a:t> </a:t>
            </a:r>
            <a:endParaRPr lang="fr-FR" altLang="fr-FR">
              <a:solidFill>
                <a:srgbClr val="000000"/>
              </a:solidFill>
              <a:latin typeface="HelvNeueOrange"/>
            </a:endParaRPr>
          </a:p>
        </p:txBody>
      </p:sp>
      <p:sp>
        <p:nvSpPr>
          <p:cNvPr id="4" name="Espace réservé du numéro de diapositive 3">
            <a:extLst>
              <a:ext uri="{FF2B5EF4-FFF2-40B4-BE49-F238E27FC236}">
                <a16:creationId xmlns:a16="http://schemas.microsoft.com/office/drawing/2014/main" id="{219C7FE1-C482-4D6C-BCFF-DA9C2E510F9C}"/>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EEFABB3B-5494-493C-9673-16A044DC49BC}"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24</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ce réservé de l'image des diapositives 1">
            <a:extLst>
              <a:ext uri="{FF2B5EF4-FFF2-40B4-BE49-F238E27FC236}">
                <a16:creationId xmlns:a16="http://schemas.microsoft.com/office/drawing/2014/main" id="{B454C280-D244-48A7-A9AC-3F2C8D95DA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ce réservé des commentaires 2">
            <a:extLst>
              <a:ext uri="{FF2B5EF4-FFF2-40B4-BE49-F238E27FC236}">
                <a16:creationId xmlns:a16="http://schemas.microsoft.com/office/drawing/2014/main" id="{04BE1428-4BA2-4C4A-B066-350314E92C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z="2000">
                <a:latin typeface="Helvetica 55 Roman" panose="020B0604020202020204" pitchFamily="34" charset="0"/>
              </a:rPr>
              <a:t>DMLA sèche (</a:t>
            </a:r>
            <a:r>
              <a:rPr lang="fr-FR" altLang="fr-FR" sz="2000" b="1">
                <a:latin typeface="Helvetica 55 Roman" panose="020B0604020202020204" pitchFamily="34" charset="0"/>
              </a:rPr>
              <a:t>centre de la vision qui est touchée</a:t>
            </a:r>
            <a:r>
              <a:rPr lang="fr-FR" altLang="fr-FR" sz="2000">
                <a:latin typeface="Helvetica 55 Roman" panose="020B0604020202020204" pitchFamily="34" charset="0"/>
              </a:rPr>
              <a:t>. Cette pathologie chronique de l’œil se caractérise par une </a:t>
            </a:r>
            <a:r>
              <a:rPr lang="fr-FR" altLang="fr-FR" sz="2000" b="1">
                <a:latin typeface="Helvetica 55 Roman" panose="020B0604020202020204" pitchFamily="34" charset="0"/>
              </a:rPr>
              <a:t>baisse lente et progressive</a:t>
            </a:r>
            <a:r>
              <a:rPr lang="fr-FR" altLang="fr-FR" sz="2000">
                <a:latin typeface="Helvetica 55 Roman" panose="020B0604020202020204" pitchFamily="34" charset="0"/>
              </a:rPr>
              <a:t> de la vision centrale, entrainant des difficultés pour lire, écrire, conduire, reconnaître les visages. Elle ne provoque pas de cécité totale, la </a:t>
            </a:r>
            <a:r>
              <a:rPr lang="fr-FR" altLang="fr-FR" sz="2000" b="1">
                <a:latin typeface="Helvetica 55 Roman" panose="020B0604020202020204" pitchFamily="34" charset="0"/>
              </a:rPr>
              <a:t>vision périphérique étant conservée</a:t>
            </a:r>
            <a:r>
              <a:rPr lang="fr-FR" altLang="fr-FR" sz="2000">
                <a:latin typeface="Helvetica 55 Roman" panose="020B0604020202020204" pitchFamily="34" charset="0"/>
              </a:rPr>
              <a:t>)</a:t>
            </a:r>
            <a:endParaRPr lang="fr-FR" altLang="fr-FR" sz="2000" b="1">
              <a:solidFill>
                <a:srgbClr val="000000"/>
              </a:solidFill>
              <a:latin typeface="HelvNeueOrange"/>
            </a:endParaRPr>
          </a:p>
          <a:p>
            <a:endParaRPr lang="fr-FR" altLang="fr-FR" sz="2000" b="1">
              <a:solidFill>
                <a:srgbClr val="000000"/>
              </a:solidFill>
              <a:latin typeface="HelvNeueOrange"/>
            </a:endParaRPr>
          </a:p>
          <a:p>
            <a:r>
              <a:rPr lang="fr-FR" altLang="fr-FR" sz="2000" b="1">
                <a:solidFill>
                  <a:srgbClr val="000000"/>
                </a:solidFill>
                <a:latin typeface="HelvNeueOrange"/>
              </a:rPr>
              <a:t>5-d’autres Frustrations au quotidien</a:t>
            </a:r>
            <a:endParaRPr lang="fr-FR" altLang="fr-FR" sz="2000">
              <a:solidFill>
                <a:srgbClr val="000000"/>
              </a:solidFill>
              <a:latin typeface="HelvNeueOrange"/>
            </a:endParaRPr>
          </a:p>
          <a:p>
            <a:r>
              <a:rPr lang="fr-FR" altLang="fr-FR" sz="4800">
                <a:latin typeface="Helvetica 55 Roman" panose="020B0604020202020204" pitchFamily="34" charset="0"/>
              </a:rPr>
              <a:t>Ne pas se rendre compte qu’il porte depuis midi un vêtement tâché par un geste maladroit au déjeuner.</a:t>
            </a:r>
          </a:p>
          <a:p>
            <a:r>
              <a:rPr lang="fr-FR" altLang="fr-FR" sz="4800">
                <a:latin typeface="Helvetica 55 Roman" panose="020B0604020202020204" pitchFamily="34" charset="0"/>
              </a:rPr>
              <a:t>Avoir du mal à lire les paroles des chansons affichées sur l’écran du bar karaoké, souvent brouillées par l’image de fond</a:t>
            </a:r>
          </a:p>
          <a:p>
            <a:endParaRPr lang="fr-FR" altLang="fr-FR" sz="4800">
              <a:latin typeface="Helvetica 55 Roman" panose="020B0604020202020204" pitchFamily="34" charset="0"/>
            </a:endParaRPr>
          </a:p>
          <a:p>
            <a:pPr>
              <a:buFont typeface="Arial" panose="020B0604020202020204" pitchFamily="34" charset="0"/>
              <a:buChar char="•"/>
            </a:pPr>
            <a:endParaRPr lang="fr-FR" altLang="fr-FR" sz="2000">
              <a:solidFill>
                <a:srgbClr val="000000"/>
              </a:solidFill>
              <a:latin typeface="HelvNeueOrange"/>
            </a:endParaRPr>
          </a:p>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BE939ED0-33E9-46B6-8C16-B926C97D37D7}"/>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BFA98888-6050-4110-8F71-559D709EB83A}"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25</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a:extLst>
              <a:ext uri="{FF2B5EF4-FFF2-40B4-BE49-F238E27FC236}">
                <a16:creationId xmlns:a16="http://schemas.microsoft.com/office/drawing/2014/main" id="{7AF2CF3D-4F36-47FD-9FB9-86D7068AB4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Espace réservé des notes 2">
            <a:extLst>
              <a:ext uri="{FF2B5EF4-FFF2-40B4-BE49-F238E27FC236}">
                <a16:creationId xmlns:a16="http://schemas.microsoft.com/office/drawing/2014/main" id="{A7F124F3-81F2-4AFD-B513-9AB76D332E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7675" lvl="1" indent="-171450">
              <a:buFont typeface="Arial" panose="020B0604020202020204" pitchFamily="34" charset="0"/>
              <a:buChar char="•"/>
            </a:pPr>
            <a:r>
              <a:rPr lang="fr-FR" altLang="fr-FR" sz="1400" b="1">
                <a:solidFill>
                  <a:srgbClr val="FE7900"/>
                </a:solidFill>
              </a:rPr>
              <a:t>Ordinateur :</a:t>
            </a:r>
          </a:p>
          <a:p>
            <a:pPr marL="676275" lvl="3" indent="-171450">
              <a:buFont typeface="Arial" panose="020B0604020202020204" pitchFamily="34" charset="0"/>
              <a:buChar char="•"/>
            </a:pPr>
            <a:r>
              <a:rPr lang="fr-FR" altLang="fr-FR" sz="1400" b="1">
                <a:solidFill>
                  <a:srgbClr val="FE7900"/>
                </a:solidFill>
              </a:rPr>
              <a:t>Ordinateur : PC portable avec un grand écran, ZoomText (loupe numérique ) version magnifier/reader ; une loupe portable électronique pour une lecture ponctuelle ou à l’extérieur, et un téléagrandisseur vue de près et de loin pour ses réunions</a:t>
            </a:r>
          </a:p>
          <a:p>
            <a:pPr marL="676275" lvl="3" indent="-171450">
              <a:buFont typeface="Arial" panose="020B0604020202020204" pitchFamily="34" charset="0"/>
              <a:buChar char="•"/>
            </a:pPr>
            <a:r>
              <a:rPr lang="fr-FR" altLang="fr-FR" sz="1400" b="1">
                <a:solidFill>
                  <a:srgbClr val="FE7900"/>
                </a:solidFill>
              </a:rPr>
              <a:t>Tél. mobile : Android avec reconnaissance vocale et lecteur d’écran</a:t>
            </a:r>
            <a:br>
              <a:rPr lang="fr-FR" altLang="fr-FR" sz="1400" b="1">
                <a:solidFill>
                  <a:srgbClr val="FE7900"/>
                </a:solidFill>
              </a:rPr>
            </a:br>
            <a:r>
              <a:rPr lang="fr-FR" altLang="fr-FR" sz="1400">
                <a:solidFill>
                  <a:srgbClr val="FE7900"/>
                </a:solidFill>
              </a:rPr>
              <a:t>Chez Orange nous permettons que les salariés avec des usages pro d’avoir accès à des mobiles hauts de gamme comme les iPhone et Samsung Galaxy</a:t>
            </a:r>
            <a:endParaRPr lang="fr-FR" altLang="fr-FR" sz="1400" b="1">
              <a:solidFill>
                <a:srgbClr val="FE7900"/>
              </a:solidFill>
            </a:endParaRPr>
          </a:p>
          <a:p>
            <a:pPr marL="676275" lvl="3" indent="-171450">
              <a:buFont typeface="Arial" panose="020B0604020202020204" pitchFamily="34" charset="0"/>
              <a:buChar char="•"/>
            </a:pPr>
            <a:r>
              <a:rPr lang="fr-FR" altLang="fr-FR" sz="1400" b="1">
                <a:solidFill>
                  <a:srgbClr val="FE7900"/>
                </a:solidFill>
              </a:rPr>
              <a:t>Autre(s) : Montre connectée</a:t>
            </a:r>
            <a:endParaRPr lang="fr-FR" altLang="fr-FR" sz="1400">
              <a:solidFill>
                <a:srgbClr val="FE7900"/>
              </a:solidFill>
            </a:endParaRPr>
          </a:p>
          <a:p>
            <a:pPr marL="447675" lvl="1" indent="-171450">
              <a:buFont typeface="Arial" panose="020B0604020202020204" pitchFamily="34" charset="0"/>
              <a:buChar char="•"/>
            </a:pPr>
            <a:endParaRPr lang="fr-FR" altLang="fr-FR" sz="1400" b="1">
              <a:solidFill>
                <a:srgbClr val="FE7900"/>
              </a:solidFill>
            </a:endParaRPr>
          </a:p>
          <a:p>
            <a:pPr marL="447675" lvl="1" indent="-171450">
              <a:buFont typeface="Arial" panose="020B0604020202020204" pitchFamily="34" charset="0"/>
              <a:buChar char="•"/>
            </a:pPr>
            <a:r>
              <a:rPr lang="fr-FR" altLang="fr-FR" sz="1400" b="1">
                <a:solidFill>
                  <a:srgbClr val="FE7900"/>
                </a:solidFill>
              </a:rPr>
              <a:t>Pour lire à l’écran</a:t>
            </a:r>
            <a:r>
              <a:rPr lang="fr-FR" altLang="fr-FR" sz="1400">
                <a:solidFill>
                  <a:srgbClr val="FE7900"/>
                </a:solidFill>
              </a:rPr>
              <a:t> </a:t>
            </a:r>
            <a:r>
              <a:rPr lang="fr-FR" altLang="fr-FR" sz="1400"/>
              <a:t>: </a:t>
            </a:r>
          </a:p>
          <a:p>
            <a:pPr marL="447675" lvl="1" indent="-171450">
              <a:buFont typeface="Arial" panose="020B0604020202020204" pitchFamily="34" charset="0"/>
              <a:buChar char="•"/>
            </a:pPr>
            <a:r>
              <a:rPr lang="fr-FR" altLang="fr-FR" sz="1400" b="1">
                <a:solidFill>
                  <a:srgbClr val="FE7900"/>
                </a:solidFill>
              </a:rPr>
              <a:t>Pour naviguer </a:t>
            </a:r>
            <a:r>
              <a:rPr lang="fr-FR" altLang="fr-FR" sz="1400"/>
              <a:t>:</a:t>
            </a:r>
            <a:br>
              <a:rPr lang="fr-FR" altLang="fr-FR" sz="1400">
                <a:latin typeface="Calibri" panose="020F0502020204030204" pitchFamily="34" charset="0"/>
              </a:rPr>
            </a:br>
            <a:r>
              <a:rPr lang="fr-FR" altLang="fr-FR" sz="1400">
                <a:latin typeface="Calibri" panose="020F0502020204030204" pitchFamily="34" charset="0"/>
              </a:rPr>
              <a:t>Sur mobile, selon s’il est sur IOS (85%) ou Android (15%), il utilise surtrout le zoom avec des doubles taps ou peut aussi apprécier des gestes tactiles précis et spécifiques .</a:t>
            </a:r>
          </a:p>
          <a:p>
            <a:pPr marL="447675" lvl="1" indent="-171450">
              <a:spcBef>
                <a:spcPts val="838"/>
              </a:spcBef>
              <a:buFont typeface="Arial" panose="020B0604020202020204" pitchFamily="34" charset="0"/>
              <a:buChar char="•"/>
            </a:pPr>
            <a:r>
              <a:rPr lang="fr-FR" altLang="fr-FR" sz="1400" b="1">
                <a:solidFill>
                  <a:srgbClr val="FE7900"/>
                </a:solidFill>
              </a:rPr>
              <a:t>Pour écrire</a:t>
            </a:r>
            <a:r>
              <a:rPr lang="fr-FR" altLang="fr-FR" sz="1400">
                <a:solidFill>
                  <a:srgbClr val="FE7900"/>
                </a:solidFill>
              </a:rPr>
              <a:t> </a:t>
            </a:r>
            <a:r>
              <a:rPr lang="fr-FR" altLang="fr-FR" sz="1400"/>
              <a:t>: </a:t>
            </a:r>
            <a:r>
              <a:rPr lang="fr-FR" altLang="fr-FR" sz="1400">
                <a:latin typeface="Calibri" panose="020F0502020204030204" pitchFamily="34" charset="0"/>
              </a:rPr>
              <a:t>sur PC l’utilisateur connaît mal son clavier et va utiliser un clavier Azerty aux caractères agrandis. Sur son mobile, il dicte vocalement ou il peut utiliser le clavier tactile mais c’est souvent galère.</a:t>
            </a:r>
          </a:p>
          <a:p>
            <a:pPr marL="447675" lvl="1" indent="-171450">
              <a:spcBef>
                <a:spcPts val="838"/>
              </a:spcBef>
              <a:buFont typeface="Arial" panose="020B0604020202020204" pitchFamily="34" charset="0"/>
              <a:buNone/>
            </a:pPr>
            <a:endParaRPr lang="fr-FR" altLang="fr-FR" sz="1400"/>
          </a:p>
          <a:p>
            <a:endParaRPr lang="fr-FR" altLang="fr-FR"/>
          </a:p>
        </p:txBody>
      </p:sp>
      <p:sp>
        <p:nvSpPr>
          <p:cNvPr id="115716" name="Espace réservé du numéro de diapositive 3">
            <a:extLst>
              <a:ext uri="{FF2B5EF4-FFF2-40B4-BE49-F238E27FC236}">
                <a16:creationId xmlns:a16="http://schemas.microsoft.com/office/drawing/2014/main" id="{E40CECA5-EF87-4847-9F56-37FB00A2D42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3E9265-9A56-49C3-B3FA-27C1D6B0CBEB}" type="slidenum">
              <a:rPr lang="fr-FR" altLang="fr-FR"/>
              <a:pPr/>
              <a:t>26</a:t>
            </a:fld>
            <a:endParaRPr lang="fr-FR"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ce réservé de l'image des diapositives 1">
            <a:extLst>
              <a:ext uri="{FF2B5EF4-FFF2-40B4-BE49-F238E27FC236}">
                <a16:creationId xmlns:a16="http://schemas.microsoft.com/office/drawing/2014/main" id="{4496C4AF-CBAE-40FE-9129-EB53B2C239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ce réservé des commentaires 2">
            <a:extLst>
              <a:ext uri="{FF2B5EF4-FFF2-40B4-BE49-F238E27FC236}">
                <a16:creationId xmlns:a16="http://schemas.microsoft.com/office/drawing/2014/main" id="{F579B301-211B-4B41-857A-B5B819227C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solidFill>
                  <a:srgbClr val="000000"/>
                </a:solidFill>
                <a:latin typeface="HelvNeueOrange"/>
              </a:rPr>
              <a:t>Usages numériques</a:t>
            </a:r>
          </a:p>
          <a:p>
            <a:r>
              <a:rPr lang="fr-FR" altLang="fr-FR">
                <a:solidFill>
                  <a:srgbClr val="000000"/>
                </a:solidFill>
                <a:latin typeface="HelvNeueOrange"/>
              </a:rPr>
              <a:t>Marvin utilise le numérique au quotidien, principalement pour travailler : applications métier, outils collaboratifs, internet, Suite Office, Outlook,...</a:t>
            </a:r>
          </a:p>
          <a:p>
            <a:r>
              <a:rPr lang="fr-FR" altLang="fr-FR">
                <a:solidFill>
                  <a:srgbClr val="000000"/>
                </a:solidFill>
                <a:latin typeface="HelvNeueOrange"/>
              </a:rPr>
              <a:t>L’activité sur écran commence sérieusement à le fatiguer, il doit régulièrement faire des pauses.</a:t>
            </a:r>
          </a:p>
          <a:p>
            <a:r>
              <a:rPr lang="fr-FR" altLang="fr-FR">
                <a:solidFill>
                  <a:srgbClr val="000000"/>
                </a:solidFill>
                <a:latin typeface="HelvNeueOrange"/>
              </a:rPr>
              <a:t>Sur son bureau il a remplacé ses 2 écrans par un seul grand écran ce qui lui évite des tensions cervicales liées à de mauvaises postures pour se rapprocher d’eux. Il délaisse de plus en plus souvent la souris au profit du clavier et il travaille dorénavant en inverse vidéo. Il a également installé une loupe écran et a téléchargé le lecteur NVDA.</a:t>
            </a:r>
          </a:p>
          <a:p>
            <a:r>
              <a:rPr lang="fr-FR" altLang="fr-FR">
                <a:solidFill>
                  <a:srgbClr val="000000"/>
                </a:solidFill>
                <a:latin typeface="HelvNeueOrange"/>
              </a:rPr>
              <a:t>Travailler sur son PC portable en déplacement devient très compliqué.</a:t>
            </a:r>
          </a:p>
          <a:p>
            <a:endParaRPr lang="fr-FR" altLang="fr-FR"/>
          </a:p>
        </p:txBody>
      </p:sp>
      <p:sp>
        <p:nvSpPr>
          <p:cNvPr id="4" name="Espace réservé du numéro de diapositive 3">
            <a:extLst>
              <a:ext uri="{FF2B5EF4-FFF2-40B4-BE49-F238E27FC236}">
                <a16:creationId xmlns:a16="http://schemas.microsoft.com/office/drawing/2014/main" id="{8B02EEFF-FB59-4F62-952A-445B8FADA456}"/>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FD67C138-CB93-43B2-9486-095FF78E22D5}"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27</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e l'image des diapositives 1">
            <a:extLst>
              <a:ext uri="{FF2B5EF4-FFF2-40B4-BE49-F238E27FC236}">
                <a16:creationId xmlns:a16="http://schemas.microsoft.com/office/drawing/2014/main" id="{B9E4CEF7-3B3E-4F18-8E6B-ECD08B00A3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Espace réservé des commentaires 2">
            <a:extLst>
              <a:ext uri="{FF2B5EF4-FFF2-40B4-BE49-F238E27FC236}">
                <a16:creationId xmlns:a16="http://schemas.microsoft.com/office/drawing/2014/main" id="{FF708114-2BFE-4E7B-8BDE-FBF3F810AF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993D8CB5-2607-4EA9-A7D0-245EA0DA300C}"/>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E03C1119-0EA6-4861-9504-AF7684D6C06E}"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28</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ce réservé de l'image des diapositives 1">
            <a:extLst>
              <a:ext uri="{FF2B5EF4-FFF2-40B4-BE49-F238E27FC236}">
                <a16:creationId xmlns:a16="http://schemas.microsoft.com/office/drawing/2014/main" id="{C2CA98C2-538E-4DE2-89AE-03DDFB9311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Espace réservé des notes 2">
            <a:extLst>
              <a:ext uri="{FF2B5EF4-FFF2-40B4-BE49-F238E27FC236}">
                <a16:creationId xmlns:a16="http://schemas.microsoft.com/office/drawing/2014/main" id="{FC6DB0F8-2C7A-41D7-8F0E-C3B96EEB91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7675" lvl="1" indent="-171450">
              <a:buFont typeface="Arial" panose="020B0604020202020204" pitchFamily="34" charset="0"/>
              <a:buChar char="•"/>
            </a:pPr>
            <a:r>
              <a:rPr lang="fr-FR" altLang="fr-FR" sz="1400">
                <a:solidFill>
                  <a:srgbClr val="FE7900"/>
                </a:solidFill>
              </a:rPr>
              <a:t>Pour lire à l’écran </a:t>
            </a:r>
            <a:r>
              <a:rPr lang="fr-FR" altLang="fr-FR" sz="1400">
                <a:latin typeface="Calibri" panose="020F0502020204030204" pitchFamily="34" charset="0"/>
              </a:rPr>
              <a:t>:</a:t>
            </a:r>
            <a:r>
              <a:rPr lang="fr-FR" altLang="fr-FR" sz="1400"/>
              <a:t> </a:t>
            </a:r>
            <a:r>
              <a:rPr lang="fr-FR" altLang="fr-FR" sz="1400">
                <a:latin typeface="Calibri" panose="020F0502020204030204" pitchFamily="34" charset="0"/>
              </a:rPr>
              <a:t>selon le type de déficience l’utilisateur peut avoir besoin de zoomer, de contraster fortement, d’agrandir les caractères, d’ajuster les couleurs… </a:t>
            </a:r>
            <a:br>
              <a:rPr lang="fr-FR" altLang="fr-FR" sz="1400">
                <a:latin typeface="Calibri" panose="020F0502020204030204" pitchFamily="34" charset="0"/>
              </a:rPr>
            </a:br>
            <a:r>
              <a:rPr lang="fr-FR" altLang="fr-FR" sz="1400">
                <a:latin typeface="Calibri" panose="020F0502020204030204" pitchFamily="34" charset="0"/>
              </a:rPr>
              <a:t>Sur PC, il utilise souvent un logiciel spécifique (ZoomText ou Supernova) sinon il a accès aux Options d’ergonomie de Microsoft qui peuvent lui suffire. Sur mobile il utilise des réglages « Accessibilité » (loupe, contraste police, inversion couleurs, surbrillance, taille police, agrandissement ponctuel) </a:t>
            </a:r>
          </a:p>
          <a:p>
            <a:pPr marL="447675" lvl="1" indent="-171450">
              <a:spcBef>
                <a:spcPts val="638"/>
              </a:spcBef>
              <a:buFont typeface="Arial" panose="020B0604020202020204" pitchFamily="34" charset="0"/>
              <a:buChar char="•"/>
            </a:pPr>
            <a:r>
              <a:rPr lang="fr-FR" altLang="fr-FR" sz="1400">
                <a:solidFill>
                  <a:srgbClr val="FE7900"/>
                </a:solidFill>
              </a:rPr>
              <a:t>Pour naviguer </a:t>
            </a:r>
            <a:r>
              <a:rPr lang="fr-FR" altLang="fr-FR" sz="1400">
                <a:latin typeface="Calibri" panose="020F0502020204030204" pitchFamily="34" charset="0"/>
              </a:rPr>
              <a:t>:</a:t>
            </a:r>
            <a:r>
              <a:rPr lang="fr-FR" altLang="fr-FR" sz="1400"/>
              <a:t> </a:t>
            </a:r>
            <a:r>
              <a:rPr lang="fr-FR" altLang="fr-FR" sz="1400">
                <a:latin typeface="Calibri" panose="020F0502020204030204" pitchFamily="34" charset="0"/>
              </a:rPr>
              <a:t>sur PC il utilise la souris combiné avec des raccourcis clavier de son logiciel spécifique et ceux de Microsoft. Sur mobile il utilise beaucoup de gestes tactiles qu’il peut paramétrer sur des mobiles .</a:t>
            </a:r>
          </a:p>
          <a:p>
            <a:pPr marL="447675" lvl="1" indent="-171450">
              <a:spcBef>
                <a:spcPts val="638"/>
              </a:spcBef>
              <a:buFont typeface="Arial" panose="020B0604020202020204" pitchFamily="34" charset="0"/>
              <a:buChar char="•"/>
            </a:pPr>
            <a:r>
              <a:rPr lang="fr-FR" altLang="fr-FR" sz="1400">
                <a:solidFill>
                  <a:srgbClr val="FE7900"/>
                </a:solidFill>
              </a:rPr>
              <a:t>Pour écrire </a:t>
            </a:r>
            <a:r>
              <a:rPr lang="fr-FR" altLang="fr-FR" sz="1400" b="1">
                <a:latin typeface="Calibri" panose="020F0502020204030204" pitchFamily="34" charset="0"/>
              </a:rPr>
              <a:t>:</a:t>
            </a:r>
            <a:r>
              <a:rPr lang="fr-FR" altLang="fr-FR" sz="1400"/>
              <a:t> </a:t>
            </a:r>
            <a:r>
              <a:rPr lang="fr-FR" altLang="fr-FR" sz="1400">
                <a:latin typeface="Calibri" panose="020F0502020204030204" pitchFamily="34" charset="0"/>
              </a:rPr>
              <a:t>Sur PC il tape sans regarder sur son clavier ou il a besoin d’un clavier aux caractères agrandis. Sur mobile il utilise un clavier tactile qu’il aura accentue les contrastes et/ou peut dicter vocalement. </a:t>
            </a:r>
          </a:p>
          <a:p>
            <a:pPr>
              <a:spcBef>
                <a:spcPts val="600"/>
              </a:spcBef>
            </a:pPr>
            <a:endParaRPr lang="fr-FR" altLang="fr-FR" sz="1300">
              <a:solidFill>
                <a:schemeClr val="bg2"/>
              </a:solidFill>
            </a:endParaRPr>
          </a:p>
          <a:p>
            <a:pPr marL="447675" lvl="1" indent="-171450" eaLnBrk="1" hangingPunct="1">
              <a:spcBef>
                <a:spcPct val="0"/>
              </a:spcBef>
              <a:buFont typeface="Arial" panose="020B0604020202020204" pitchFamily="34" charset="0"/>
              <a:buNone/>
            </a:pPr>
            <a:r>
              <a:rPr lang="fr-FR" altLang="fr-FR" sz="1200">
                <a:latin typeface="Calibri" panose="020F0502020204030204" pitchFamily="34" charset="0"/>
              </a:rPr>
              <a:t>En savoir plus par démo : </a:t>
            </a:r>
          </a:p>
          <a:p>
            <a:pPr marL="447675" lvl="1" indent="-171450" eaLnBrk="1" hangingPunct="1">
              <a:spcBef>
                <a:spcPct val="0"/>
              </a:spcBef>
              <a:buFont typeface="Arial" panose="020B0604020202020204" pitchFamily="34" charset="0"/>
              <a:buNone/>
            </a:pPr>
            <a:r>
              <a:rPr lang="fr-FR" altLang="fr-FR" sz="1200"/>
              <a:t>https://www.atalan.fr/agissons/fr/daltonisme.html</a:t>
            </a:r>
          </a:p>
          <a:p>
            <a:pPr marL="447675" lvl="1" indent="-171450" eaLnBrk="1" hangingPunct="1">
              <a:spcBef>
                <a:spcPct val="0"/>
              </a:spcBef>
              <a:buFont typeface="Arial" panose="020B0604020202020204" pitchFamily="34" charset="0"/>
              <a:buNone/>
            </a:pPr>
            <a:r>
              <a:rPr lang="fr-FR" altLang="fr-FR" sz="1200"/>
              <a:t>https://www.atalan.fr/agissons/fr/malvoyance.html</a:t>
            </a:r>
          </a:p>
          <a:p>
            <a:endParaRPr lang="fr-FR" altLang="fr-FR"/>
          </a:p>
        </p:txBody>
      </p:sp>
      <p:sp>
        <p:nvSpPr>
          <p:cNvPr id="121860" name="Espace réservé du numéro de diapositive 3">
            <a:extLst>
              <a:ext uri="{FF2B5EF4-FFF2-40B4-BE49-F238E27FC236}">
                <a16:creationId xmlns:a16="http://schemas.microsoft.com/office/drawing/2014/main" id="{67C4D129-839D-4E56-BEA0-4C2554889213}"/>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385AF6-FF14-437F-BCAF-0F85203C0D70}" type="slidenum">
              <a:rPr lang="fr-FR" altLang="fr-FR"/>
              <a:pPr/>
              <a:t>29</a:t>
            </a:fld>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ce réservé de l'image des diapositives 1">
            <a:extLst>
              <a:ext uri="{FF2B5EF4-FFF2-40B4-BE49-F238E27FC236}">
                <a16:creationId xmlns:a16="http://schemas.microsoft.com/office/drawing/2014/main" id="{BD6978F4-5512-4B6B-95EB-4C229CC640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ce réservé des notes 2">
            <a:extLst>
              <a:ext uri="{FF2B5EF4-FFF2-40B4-BE49-F238E27FC236}">
                <a16:creationId xmlns:a16="http://schemas.microsoft.com/office/drawing/2014/main" id="{28239BEB-8F3F-48A0-9948-9D2652E4B8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latin typeface="Calibri" panose="020F0502020204030204" pitchFamily="34" charset="0"/>
              </a:rPr>
              <a:t>En savoir plus par démo : </a:t>
            </a:r>
            <a:r>
              <a:rPr lang="fr-FR" altLang="fr-FR">
                <a:hlinkClick r:id="rId3"/>
              </a:rPr>
              <a:t>http://espace-dys.fr/orange/#/intro</a:t>
            </a:r>
            <a:endParaRPr lang="fr-FR" altLang="fr-FR"/>
          </a:p>
          <a:p>
            <a:endParaRPr lang="fr-FR" alt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ce réservé de l'image des diapositives 1">
            <a:extLst>
              <a:ext uri="{FF2B5EF4-FFF2-40B4-BE49-F238E27FC236}">
                <a16:creationId xmlns:a16="http://schemas.microsoft.com/office/drawing/2014/main" id="{81328EE4-2A2C-4472-BE8C-BB17906878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ce réservé des notes 2">
            <a:extLst>
              <a:ext uri="{FF2B5EF4-FFF2-40B4-BE49-F238E27FC236}">
                <a16:creationId xmlns:a16="http://schemas.microsoft.com/office/drawing/2014/main" id="{62E259B4-5906-472F-AC04-DEA05380B9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latin typeface="Calibri" panose="020F0502020204030204" pitchFamily="34" charset="0"/>
              </a:rPr>
              <a:t>En savoir plus par démo : </a:t>
            </a:r>
            <a:r>
              <a:rPr lang="fr-FR" altLang="fr-FR">
                <a:hlinkClick r:id="rId3"/>
              </a:rPr>
              <a:t>http://espace-dys.fr/orange/#/intro</a:t>
            </a:r>
            <a:endParaRPr lang="fr-FR" altLang="fr-FR"/>
          </a:p>
          <a:p>
            <a:endParaRPr lang="fr-FR" altLang="fr-FR"/>
          </a:p>
          <a:p>
            <a:r>
              <a:rPr lang="fr-FR" altLang="fr-FR"/>
              <a:t>Troubles TDAH (</a:t>
            </a:r>
            <a:r>
              <a:rPr lang="fr-FR" altLang="fr-FR">
                <a:hlinkClick r:id="rId4"/>
              </a:rPr>
              <a:t>Les Troubles du déficit de l'attention avec ou sans hyperactivité</a:t>
            </a:r>
            <a:r>
              <a:rPr lang="fr-FR" altLang="fr-FR"/>
              <a:t>) reconnus comme handicap pour une prise en charge depuis la loi de 2005.</a:t>
            </a:r>
          </a:p>
          <a:p>
            <a:endParaRPr lang="fr-FR" altLang="fr-FR"/>
          </a:p>
          <a:p>
            <a:endParaRPr lang="fr-FR" altLang="fr-FR"/>
          </a:p>
          <a:p>
            <a:pPr eaLnBrk="1" hangingPunct="1"/>
            <a:r>
              <a:rPr lang="fr-FR" altLang="fr-FR" b="1"/>
              <a:t>Tableau clinique - Portrait du Trouble Déficitaire de l'Attention avec ou sans Hyperactivité (TDAH)</a:t>
            </a:r>
            <a:endParaRPr lang="fr-FR" altLang="fr-FR"/>
          </a:p>
          <a:p>
            <a:r>
              <a:rPr lang="fr-FR" altLang="fr-FR"/>
              <a:t>https://youtu.be/b0Ud4zeZOf8</a:t>
            </a:r>
          </a:p>
          <a:p>
            <a:r>
              <a:rPr lang="fr-FR" altLang="fr-FR"/>
              <a:t>1’04 à 4’50</a:t>
            </a:r>
          </a:p>
          <a:p>
            <a:pPr eaLnBrk="1" hangingPunct="1"/>
            <a:endParaRPr lang="fr-FR" altLang="fr-FR" b="1"/>
          </a:p>
          <a:p>
            <a:pPr eaLnBrk="1" hangingPunct="1"/>
            <a:r>
              <a:rPr lang="fr-FR" altLang="fr-FR" b="1"/>
              <a:t>Problèmes associés - Portrait du Trouble Déficitaire de l'Attention avec ou sans Hyperactivité</a:t>
            </a:r>
          </a:p>
          <a:p>
            <a:r>
              <a:rPr lang="fr-FR" altLang="fr-FR"/>
              <a:t>https://youtu.be/e-M6aS3PzJU</a:t>
            </a:r>
          </a:p>
          <a:p>
            <a:r>
              <a:rPr lang="fr-FR" altLang="fr-FR"/>
              <a:t>De 0’23 jusque 2’37</a:t>
            </a:r>
          </a:p>
          <a:p>
            <a:endParaRPr lang="fr-FR" altLang="fr-FR"/>
          </a:p>
          <a:p>
            <a:pPr eaLnBrk="1" hangingPunct="1"/>
            <a:r>
              <a:rPr lang="fr-FR" altLang="fr-FR" b="1"/>
              <a:t>Stratégies diagnostiques - Portrait du Trouble Déficitaire de l'Attention avec ou sans Hyperactivité</a:t>
            </a:r>
            <a:endParaRPr lang="fr-FR" altLang="fr-FR"/>
          </a:p>
          <a:p>
            <a:r>
              <a:rPr lang="fr-FR" altLang="fr-FR"/>
              <a:t>https://youtu.be/28G5QEvtGPI</a:t>
            </a:r>
          </a:p>
          <a:p>
            <a:r>
              <a:rPr lang="fr-FR" altLang="fr-FR"/>
              <a:t>De 1’17 jusque 5’39</a:t>
            </a:r>
          </a:p>
          <a:p>
            <a:endParaRPr lang="fr-FR" altLang="fr-FR" b="1"/>
          </a:p>
          <a:p>
            <a:pPr eaLnBrk="1" hangingPunct="1"/>
            <a:r>
              <a:rPr lang="fr-FR" altLang="fr-FR" b="1"/>
              <a:t>Traitements - Portrait du Trouble Déficitaire de l'Attention avec ou sans Hyperactivité (TDAH)</a:t>
            </a:r>
            <a:endParaRPr lang="fr-FR" altLang="fr-FR"/>
          </a:p>
          <a:p>
            <a:r>
              <a:rPr lang="fr-FR" altLang="fr-FR"/>
              <a:t>https://youtu.be/91A-Sm2JMzw</a:t>
            </a:r>
          </a:p>
          <a:p>
            <a:r>
              <a:rPr lang="fr-FR" altLang="fr-FR">
                <a:sym typeface="Wingdings" panose="05000000000000000000" pitchFamily="2" charset="2"/>
              </a:rPr>
              <a:t> </a:t>
            </a:r>
            <a:r>
              <a:rPr lang="fr-FR" altLang="fr-FR"/>
              <a:t>Début jusque 3’42</a:t>
            </a:r>
          </a:p>
          <a:p>
            <a:r>
              <a:rPr lang="fr-FR" altLang="fr-FR">
                <a:sym typeface="Wingdings" panose="05000000000000000000" pitchFamily="2" charset="2"/>
              </a:rPr>
              <a:t> </a:t>
            </a:r>
            <a:r>
              <a:rPr lang="fr-FR" altLang="fr-FR"/>
              <a:t>Puis 10’43 jusque 13’19</a:t>
            </a:r>
          </a:p>
          <a:p>
            <a:endParaRPr lang="fr-FR" altLang="fr-FR"/>
          </a:p>
          <a:p>
            <a:endParaRPr lang="fr-FR"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ce réservé de l'image des diapositives 1">
            <a:extLst>
              <a:ext uri="{FF2B5EF4-FFF2-40B4-BE49-F238E27FC236}">
                <a16:creationId xmlns:a16="http://schemas.microsoft.com/office/drawing/2014/main" id="{74105FA8-3532-4DCF-8736-5B75A8779A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Espace réservé des commentaires 2">
            <a:extLst>
              <a:ext uri="{FF2B5EF4-FFF2-40B4-BE49-F238E27FC236}">
                <a16:creationId xmlns:a16="http://schemas.microsoft.com/office/drawing/2014/main" id="{C9F8962E-32E8-4734-AF1C-4AD649AFA8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b="1">
              <a:solidFill>
                <a:srgbClr val="000000"/>
              </a:solidFill>
              <a:latin typeface="HelvNeueOrange"/>
            </a:endParaRPr>
          </a:p>
        </p:txBody>
      </p:sp>
      <p:sp>
        <p:nvSpPr>
          <p:cNvPr id="4" name="Espace réservé du numéro de diapositive 3">
            <a:extLst>
              <a:ext uri="{FF2B5EF4-FFF2-40B4-BE49-F238E27FC236}">
                <a16:creationId xmlns:a16="http://schemas.microsoft.com/office/drawing/2014/main" id="{83BC09C7-D695-443A-B7DB-EBD76C0DDD5D}"/>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09F85C63-5B14-4D2E-BA86-1366492AA345}"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33</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ce réservé de l'image des diapositives 1">
            <a:extLst>
              <a:ext uri="{FF2B5EF4-FFF2-40B4-BE49-F238E27FC236}">
                <a16:creationId xmlns:a16="http://schemas.microsoft.com/office/drawing/2014/main" id="{6EAD1530-2BE7-4E33-8F76-10D5836592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ce réservé des commentaires 2">
            <a:extLst>
              <a:ext uri="{FF2B5EF4-FFF2-40B4-BE49-F238E27FC236}">
                <a16:creationId xmlns:a16="http://schemas.microsoft.com/office/drawing/2014/main" id="{46E22C8F-558A-4B8C-A743-3EBE14EAB69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z="2000" b="1">
                <a:solidFill>
                  <a:srgbClr val="000000"/>
                </a:solidFill>
                <a:latin typeface="HelvNeueOrange"/>
              </a:rPr>
              <a:t>d’autres Frustrations au quotidien</a:t>
            </a:r>
            <a:endParaRPr lang="fr-FR" altLang="fr-FR" sz="2000">
              <a:solidFill>
                <a:srgbClr val="000000"/>
              </a:solidFill>
              <a:latin typeface="HelvNeueOrange"/>
            </a:endParaRPr>
          </a:p>
          <a:p>
            <a:r>
              <a:rPr lang="fr-FR" altLang="fr-FR" sz="4800">
                <a:latin typeface="Helvetica 55 Roman" panose="020B0604020202020204" pitchFamily="34" charset="0"/>
              </a:rPr>
              <a:t>Sa distraction l’épuise, comme chercher pendant 15 minutes son téléphone dans sa voiture en l’utilisant comme lampe de poche !</a:t>
            </a:r>
          </a:p>
          <a:p>
            <a:r>
              <a:rPr lang="fr-FR" altLang="fr-FR" sz="4800">
                <a:latin typeface="Helvetica 55 Roman" panose="020B0604020202020204" pitchFamily="34" charset="0"/>
              </a:rPr>
              <a:t>Le plus souvent hyper dynamique elle est également sujette à des baisses d’énergie imprévisibles, qui peuvent durer plus ou moins longtemps et qui déstabilise son entourage.</a:t>
            </a:r>
          </a:p>
          <a:p>
            <a:endParaRPr lang="fr-FR" altLang="fr-FR" sz="4800">
              <a:latin typeface="Helvetica 55 Roman" panose="020B0604020202020204" pitchFamily="34" charset="0"/>
            </a:endParaRPr>
          </a:p>
          <a:p>
            <a:pPr>
              <a:buFont typeface="Arial" panose="020B0604020202020204" pitchFamily="34" charset="0"/>
              <a:buChar char="•"/>
            </a:pPr>
            <a:endParaRPr lang="fr-FR" altLang="fr-FR" sz="2000">
              <a:solidFill>
                <a:srgbClr val="000000"/>
              </a:solidFill>
              <a:latin typeface="HelvNeueOrange"/>
            </a:endParaRPr>
          </a:p>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56C464A7-AE52-4D6B-973B-301D7B073808}"/>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A67C64B6-95FF-49EE-9866-D94E319CD2FB}"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34</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e l'image des diapositives 1">
            <a:extLst>
              <a:ext uri="{FF2B5EF4-FFF2-40B4-BE49-F238E27FC236}">
                <a16:creationId xmlns:a16="http://schemas.microsoft.com/office/drawing/2014/main" id="{279CA250-AACC-452E-B50A-323D7B54B05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Espace réservé des commentaires 2">
            <a:extLst>
              <a:ext uri="{FF2B5EF4-FFF2-40B4-BE49-F238E27FC236}">
                <a16:creationId xmlns:a16="http://schemas.microsoft.com/office/drawing/2014/main" id="{6C3FBA11-C8FF-45C7-92B9-9C1F27250F83}"/>
              </a:ext>
            </a:extLst>
          </p:cNvPr>
          <p:cNvSpPr>
            <a:spLocks noGrp="1" noChangeArrowheads="1"/>
          </p:cNvSpPr>
          <p:nvPr>
            <p:ph type="body" idx="1"/>
          </p:nvPr>
        </p:nvSpPr>
        <p:spPr bwMode="auto"/>
        <p:txBody>
          <a:bodyPr/>
          <a:lstStyle/>
          <a:p>
            <a:pPr marL="228600" indent="-228600">
              <a:buFont typeface="+mj-lt"/>
              <a:buAutoNum type="arabicPeriod"/>
              <a:defRPr/>
            </a:pPr>
            <a:r>
              <a:rPr lang="fr-FR" dirty="0">
                <a:solidFill>
                  <a:srgbClr val="000000"/>
                </a:solidFill>
              </a:rPr>
              <a:t>Explication sur ce handicap</a:t>
            </a:r>
          </a:p>
          <a:p>
            <a:pPr marL="228600" indent="-228600">
              <a:buFont typeface="+mj-lt"/>
              <a:buAutoNum type="arabicPeriod"/>
              <a:defRPr/>
            </a:pPr>
            <a:r>
              <a:rPr lang="fr-FR" dirty="0"/>
              <a:t>Persona : Bio</a:t>
            </a:r>
          </a:p>
          <a:p>
            <a:pPr marL="228600" indent="-228600">
              <a:buFont typeface="+mj-lt"/>
              <a:buAutoNum type="arabicPeriod"/>
              <a:defRPr/>
            </a:pPr>
            <a:r>
              <a:rPr lang="fr-FR" dirty="0"/>
              <a:t>Persona : passion, attentes, habitudes, frustrations</a:t>
            </a:r>
          </a:p>
          <a:p>
            <a:pPr marL="228600" indent="-228600">
              <a:buFont typeface="+mj-lt"/>
              <a:buAutoNum type="arabicPeriod"/>
              <a:defRPr/>
            </a:pPr>
            <a:r>
              <a:rPr lang="fr-FR" dirty="0"/>
              <a:t>présentation d'un poste de travail numérique  en open </a:t>
            </a:r>
            <a:r>
              <a:rPr lang="fr-FR" dirty="0" err="1"/>
              <a:t>space</a:t>
            </a:r>
            <a:r>
              <a:rPr lang="fr-FR" dirty="0"/>
              <a:t> avec PC, un écran, une souris, un mobile, un casque audio avec micro, des documents papiers  et des stylos</a:t>
            </a:r>
          </a:p>
          <a:p>
            <a:pPr marL="228600" indent="-228600">
              <a:buFont typeface="+mj-lt"/>
              <a:buAutoNum type="arabicPeriod"/>
              <a:defRPr/>
            </a:pPr>
            <a:r>
              <a:rPr lang="fr-FR" dirty="0">
                <a:solidFill>
                  <a:srgbClr val="000000"/>
                </a:solidFill>
              </a:rPr>
              <a:t>Poste de travail habituel : usage impossible, ajout</a:t>
            </a:r>
          </a:p>
          <a:p>
            <a:pPr marL="228600" indent="-228600">
              <a:buFont typeface="+mj-lt"/>
              <a:buAutoNum type="arabicPeriod"/>
              <a:defRPr/>
            </a:pPr>
            <a:r>
              <a:rPr lang="fr-FR" dirty="0">
                <a:solidFill>
                  <a:srgbClr val="000000"/>
                </a:solidFill>
              </a:rPr>
              <a:t>Quels logiciels possibles</a:t>
            </a:r>
          </a:p>
          <a:p>
            <a:pPr marL="228600" indent="-228600">
              <a:buFont typeface="+mj-lt"/>
              <a:buAutoNum type="arabicPeriod"/>
              <a:defRPr/>
            </a:pPr>
            <a:r>
              <a:rPr lang="fr-FR" dirty="0"/>
              <a:t>Persona : situation de handicap numérique</a:t>
            </a:r>
          </a:p>
          <a:p>
            <a:pPr marL="228600" indent="-228600">
              <a:buFont typeface="+mj-lt"/>
              <a:buAutoNum type="arabicPeriod"/>
              <a:defRPr/>
            </a:pPr>
            <a:r>
              <a:rPr lang="fr-FR" dirty="0">
                <a:solidFill>
                  <a:srgbClr val="000000"/>
                </a:solidFill>
              </a:rPr>
              <a:t>Préconisations en conception numérique</a:t>
            </a:r>
          </a:p>
          <a:p>
            <a:pPr>
              <a:defRPr/>
            </a:pPr>
            <a:endParaRPr lang="fr-FR" dirty="0">
              <a:solidFill>
                <a:srgbClr val="000000"/>
              </a:solidFill>
            </a:endParaRPr>
          </a:p>
          <a:p>
            <a:pPr>
              <a:defRPr/>
            </a:pPr>
            <a:endParaRPr lang="fr-FR" dirty="0">
              <a:solidFill>
                <a:srgbClr val="000000"/>
              </a:solidFill>
            </a:endParaRPr>
          </a:p>
          <a:p>
            <a:pPr>
              <a:defRPr/>
            </a:pPr>
            <a:endParaRPr lang="fr-FR" altLang="fr-FR" dirty="0"/>
          </a:p>
        </p:txBody>
      </p:sp>
      <p:sp>
        <p:nvSpPr>
          <p:cNvPr id="72708" name="Espace réservé du numéro de diapositive 3">
            <a:extLst>
              <a:ext uri="{FF2B5EF4-FFF2-40B4-BE49-F238E27FC236}">
                <a16:creationId xmlns:a16="http://schemas.microsoft.com/office/drawing/2014/main" id="{FC77DDC3-0C4A-4CD6-86E2-37EBEFA8EEE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181A178-FB13-4659-B3B7-27F8CA965FCA}" type="slidenum">
              <a:rPr lang="en-GB" altLang="fr-FR">
                <a:solidFill>
                  <a:srgbClr val="000000"/>
                </a:solidFill>
              </a:rPr>
              <a:pPr/>
              <a:t>3</a:t>
            </a:fld>
            <a:endParaRPr lang="en-GB" altLang="fr-FR">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ce réservé de l'image des diapositives 1">
            <a:extLst>
              <a:ext uri="{FF2B5EF4-FFF2-40B4-BE49-F238E27FC236}">
                <a16:creationId xmlns:a16="http://schemas.microsoft.com/office/drawing/2014/main" id="{7680FDB9-EA5E-414F-8D7F-FA66D51CE2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Espace réservé des commentaires 2">
            <a:extLst>
              <a:ext uri="{FF2B5EF4-FFF2-40B4-BE49-F238E27FC236}">
                <a16:creationId xmlns:a16="http://schemas.microsoft.com/office/drawing/2014/main" id="{2239C0E9-6718-4C24-84B5-94BAB88336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40F67CB7-859B-40E6-9A39-5D1B26CDDD0A}"/>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49822D03-84D5-48C2-980F-E106F8F76B65}"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35</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ce réservé de l'image des diapositives 1">
            <a:extLst>
              <a:ext uri="{FF2B5EF4-FFF2-40B4-BE49-F238E27FC236}">
                <a16:creationId xmlns:a16="http://schemas.microsoft.com/office/drawing/2014/main" id="{CFA58AA0-C6B2-4072-8EE6-5AA232104F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ce réservé des notes 2">
            <a:extLst>
              <a:ext uri="{FF2B5EF4-FFF2-40B4-BE49-F238E27FC236}">
                <a16:creationId xmlns:a16="http://schemas.microsoft.com/office/drawing/2014/main" id="{2AF40ED3-8F6F-4917-A15F-267BC88975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Char char="•"/>
            </a:pPr>
            <a:r>
              <a:rPr lang="fr-FR" altLang="fr-FR" sz="3600" b="1">
                <a:solidFill>
                  <a:srgbClr val="000000"/>
                </a:solidFill>
                <a:latin typeface="HelvNeueOrange"/>
              </a:rPr>
              <a:t>Ordinateur : </a:t>
            </a:r>
            <a:r>
              <a:rPr lang="fr-FR" altLang="fr-FR" sz="3600">
                <a:solidFill>
                  <a:srgbClr val="000000"/>
                </a:solidFill>
                <a:latin typeface="HelvNeueOrange"/>
              </a:rPr>
              <a:t>Mac portable avec assistant vocal Siri intégré, correcteur orthographique Antidote et </a:t>
            </a:r>
            <a:r>
              <a:rPr lang="fr-FR" altLang="fr-FR" sz="3600">
                <a:solidFill>
                  <a:srgbClr val="000000"/>
                </a:solidFill>
                <a:latin typeface="HelvNeueOrange"/>
                <a:hlinkClick r:id="rId3"/>
              </a:rPr>
              <a:t>Orange Confort+ </a:t>
            </a:r>
            <a:endParaRPr lang="fr-FR" altLang="fr-FR" sz="3600">
              <a:solidFill>
                <a:srgbClr val="000000"/>
              </a:solidFill>
              <a:latin typeface="HelvNeueOrange"/>
            </a:endParaRPr>
          </a:p>
          <a:p>
            <a:pPr>
              <a:buFont typeface="Arial" panose="020B0604020202020204" pitchFamily="34" charset="0"/>
              <a:buChar char="•"/>
            </a:pPr>
            <a:r>
              <a:rPr lang="fr-FR" altLang="fr-FR" sz="3600" b="1">
                <a:solidFill>
                  <a:srgbClr val="000000"/>
                </a:solidFill>
                <a:latin typeface="HelvNeueOrange"/>
              </a:rPr>
              <a:t>Tél. mobile : </a:t>
            </a:r>
            <a:r>
              <a:rPr lang="fr-FR" altLang="fr-FR" sz="3600">
                <a:solidFill>
                  <a:srgbClr val="000000"/>
                </a:solidFill>
                <a:latin typeface="HelvNeueOrange"/>
              </a:rPr>
              <a:t>Iphone avec dictée vocale</a:t>
            </a:r>
            <a:br>
              <a:rPr lang="fr-FR" altLang="fr-FR" sz="3600">
                <a:solidFill>
                  <a:srgbClr val="000000"/>
                </a:solidFill>
                <a:latin typeface="HelvNeueOrange"/>
              </a:rPr>
            </a:br>
            <a:r>
              <a:rPr lang="fr-FR" altLang="fr-FR" sz="3600">
                <a:solidFill>
                  <a:srgbClr val="FE7900"/>
                </a:solidFill>
              </a:rPr>
              <a:t>Chez Orange nous permettons que les salariés avec des usages pro d’avoir accès à des mobiles hauts de gamme comme les iPhone et Samsung Galaxy</a:t>
            </a:r>
            <a:endParaRPr lang="fr-FR" altLang="fr-FR" sz="3600">
              <a:solidFill>
                <a:srgbClr val="000000"/>
              </a:solidFill>
              <a:latin typeface="HelvNeueOrange"/>
            </a:endParaRPr>
          </a:p>
          <a:p>
            <a:pPr>
              <a:buFont typeface="Arial" panose="020B0604020202020204" pitchFamily="34" charset="0"/>
              <a:buChar char="•"/>
            </a:pPr>
            <a:r>
              <a:rPr lang="fr-FR" altLang="fr-FR" sz="3600" b="1">
                <a:solidFill>
                  <a:srgbClr val="000000"/>
                </a:solidFill>
                <a:latin typeface="HelvNeueOrange"/>
              </a:rPr>
              <a:t>Autre(s) : </a:t>
            </a:r>
            <a:r>
              <a:rPr lang="fr-FR" altLang="fr-FR" sz="3600">
                <a:solidFill>
                  <a:srgbClr val="000000"/>
                </a:solidFill>
                <a:latin typeface="HelvNeueOrange"/>
              </a:rPr>
              <a:t>Liseuse avec synthèse vocale intégrée ; une loupe qui se pose sur le document papier avec une ligne pour faciliter la focalisation sur le texte</a:t>
            </a:r>
          </a:p>
          <a:p>
            <a:endParaRPr lang="fr-FR" altLang="fr-FR"/>
          </a:p>
        </p:txBody>
      </p:sp>
      <p:sp>
        <p:nvSpPr>
          <p:cNvPr id="135172" name="Espace réservé du numéro de diapositive 3">
            <a:extLst>
              <a:ext uri="{FF2B5EF4-FFF2-40B4-BE49-F238E27FC236}">
                <a16:creationId xmlns:a16="http://schemas.microsoft.com/office/drawing/2014/main" id="{BBF94B4D-A0E4-41CB-BDA6-6B9E50B74B0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33AB14-996A-464E-8325-7C944AC30B83}" type="slidenum">
              <a:rPr lang="fr-FR" altLang="fr-FR"/>
              <a:pPr/>
              <a:t>36</a:t>
            </a:fld>
            <a:endParaRPr lang="fr-FR"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Espace réservé de l'image des diapositives 1">
            <a:extLst>
              <a:ext uri="{FF2B5EF4-FFF2-40B4-BE49-F238E27FC236}">
                <a16:creationId xmlns:a16="http://schemas.microsoft.com/office/drawing/2014/main" id="{7AF578AE-4882-46B4-81DB-A354EB5A13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Espace réservé des commentaires 2">
            <a:extLst>
              <a:ext uri="{FF2B5EF4-FFF2-40B4-BE49-F238E27FC236}">
                <a16:creationId xmlns:a16="http://schemas.microsoft.com/office/drawing/2014/main" id="{181DE94E-1140-46DA-8786-499B5431D2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solidFill>
                  <a:srgbClr val="000000"/>
                </a:solidFill>
                <a:latin typeface="HelvNeueOrange"/>
              </a:rPr>
              <a:t>Équipements</a:t>
            </a:r>
          </a:p>
          <a:p>
            <a:pPr>
              <a:buFont typeface="Arial" panose="020B0604020202020204" pitchFamily="34" charset="0"/>
              <a:buChar char="•"/>
            </a:pPr>
            <a:r>
              <a:rPr lang="fr-FR" altLang="fr-FR" b="1">
                <a:solidFill>
                  <a:srgbClr val="000000"/>
                </a:solidFill>
                <a:latin typeface="HelvNeueOrange"/>
              </a:rPr>
              <a:t>Ordinateur : </a:t>
            </a:r>
            <a:r>
              <a:rPr lang="fr-FR" altLang="fr-FR">
                <a:solidFill>
                  <a:srgbClr val="000000"/>
                </a:solidFill>
                <a:latin typeface="HelvNeueOrange"/>
              </a:rPr>
              <a:t>Mac portable avec assistant vocal Siri intégré, correcteur orthographique Antidote et </a:t>
            </a:r>
            <a:r>
              <a:rPr lang="fr-FR" altLang="fr-FR">
                <a:solidFill>
                  <a:srgbClr val="000000"/>
                </a:solidFill>
                <a:latin typeface="HelvNeueOrange"/>
                <a:hlinkClick r:id="rId3"/>
              </a:rPr>
              <a:t>Orange Confort+ </a:t>
            </a:r>
            <a:endParaRPr lang="fr-FR" altLang="fr-FR">
              <a:solidFill>
                <a:srgbClr val="000000"/>
              </a:solidFill>
              <a:latin typeface="HelvNeueOrange"/>
            </a:endParaRPr>
          </a:p>
          <a:p>
            <a:pPr>
              <a:buFont typeface="Arial" panose="020B0604020202020204" pitchFamily="34" charset="0"/>
              <a:buChar char="•"/>
            </a:pPr>
            <a:r>
              <a:rPr lang="fr-FR" altLang="fr-FR" b="1">
                <a:solidFill>
                  <a:srgbClr val="000000"/>
                </a:solidFill>
                <a:latin typeface="HelvNeueOrange"/>
              </a:rPr>
              <a:t>Tél. mobile : </a:t>
            </a:r>
            <a:r>
              <a:rPr lang="fr-FR" altLang="fr-FR">
                <a:solidFill>
                  <a:srgbClr val="000000"/>
                </a:solidFill>
                <a:latin typeface="HelvNeueOrange"/>
              </a:rPr>
              <a:t>Iphone avec dictée vocale</a:t>
            </a:r>
          </a:p>
          <a:p>
            <a:pPr>
              <a:buFont typeface="Arial" panose="020B0604020202020204" pitchFamily="34" charset="0"/>
              <a:buChar char="•"/>
            </a:pPr>
            <a:r>
              <a:rPr lang="fr-FR" altLang="fr-FR" b="1">
                <a:solidFill>
                  <a:srgbClr val="000000"/>
                </a:solidFill>
                <a:latin typeface="HelvNeueOrange"/>
              </a:rPr>
              <a:t>Autre(s) : </a:t>
            </a:r>
            <a:r>
              <a:rPr lang="fr-FR" altLang="fr-FR">
                <a:solidFill>
                  <a:srgbClr val="000000"/>
                </a:solidFill>
                <a:latin typeface="HelvNeueOrange"/>
              </a:rPr>
              <a:t>Liseuse avec synthèse vocale intégrée</a:t>
            </a:r>
          </a:p>
          <a:p>
            <a:endParaRPr lang="fr-FR" altLang="fr-FR"/>
          </a:p>
          <a:p>
            <a:r>
              <a:rPr lang="fr-FR" altLang="fr-FR" b="1">
                <a:solidFill>
                  <a:srgbClr val="000000"/>
                </a:solidFill>
                <a:latin typeface="HelvNeueOrange"/>
              </a:rPr>
              <a:t>Usages numériques</a:t>
            </a:r>
          </a:p>
          <a:p>
            <a:pPr>
              <a:buFont typeface="Arial" panose="020B0604020202020204" pitchFamily="34" charset="0"/>
              <a:buChar char="•"/>
            </a:pPr>
            <a:r>
              <a:rPr lang="fr-FR" altLang="fr-FR" b="1">
                <a:solidFill>
                  <a:srgbClr val="000000"/>
                </a:solidFill>
                <a:latin typeface="HelvNeueOrange"/>
                <a:hlinkClick r:id="rId3" tooltip="Expertise digitale 2/4"/>
              </a:rPr>
              <a:t>Expertise digitale </a:t>
            </a:r>
            <a:r>
              <a:rPr lang="fr-FR" altLang="fr-FR" b="1">
                <a:solidFill>
                  <a:srgbClr val="000000"/>
                </a:solidFill>
                <a:latin typeface="HelvNeueOrange"/>
              </a:rPr>
              <a:t>++</a:t>
            </a:r>
            <a:endParaRPr lang="fr-FR" altLang="fr-FR">
              <a:solidFill>
                <a:srgbClr val="000000"/>
              </a:solidFill>
              <a:latin typeface="HelvNeueOrange"/>
            </a:endParaRPr>
          </a:p>
          <a:p>
            <a:r>
              <a:rPr lang="fr-FR" altLang="fr-FR">
                <a:solidFill>
                  <a:srgbClr val="000000"/>
                </a:solidFill>
                <a:latin typeface="HelvNeueOrange"/>
              </a:rPr>
              <a:t>Pour Diane, écrire, rédiger et lire sont de vraies prises de tête. Dès qu’elle le peut, elle privilégie l’oral que ce soit pour communiquer avec son entourage, s’informer ou apprendre.</a:t>
            </a:r>
          </a:p>
          <a:p>
            <a:r>
              <a:rPr lang="fr-FR" altLang="fr-FR">
                <a:solidFill>
                  <a:srgbClr val="000000"/>
                </a:solidFill>
                <a:latin typeface="HelvNeueOrange"/>
              </a:rPr>
              <a:t>Pour autant, </a:t>
            </a:r>
            <a:r>
              <a:rPr lang="fr-FR" altLang="fr-FR" b="1">
                <a:solidFill>
                  <a:srgbClr val="000000"/>
                </a:solidFill>
                <a:latin typeface="HelvNeueOrange"/>
              </a:rPr>
              <a:t>le digital fait partie de sa vie</a:t>
            </a:r>
            <a:r>
              <a:rPr lang="fr-FR" altLang="fr-FR">
                <a:solidFill>
                  <a:srgbClr val="000000"/>
                </a:solidFill>
                <a:latin typeface="HelvNeueOrange"/>
              </a:rPr>
              <a:t>, dès la 6ème son ordinateur portable est devenu son meilleur ami. Elle dispose également d’une liseuse avec synthèse vocale intégrée.</a:t>
            </a:r>
          </a:p>
          <a:p>
            <a:endParaRPr lang="fr-FR" altLang="fr-FR"/>
          </a:p>
        </p:txBody>
      </p:sp>
      <p:sp>
        <p:nvSpPr>
          <p:cNvPr id="137220" name="Espace réservé du numéro de diapositive 3">
            <a:extLst>
              <a:ext uri="{FF2B5EF4-FFF2-40B4-BE49-F238E27FC236}">
                <a16:creationId xmlns:a16="http://schemas.microsoft.com/office/drawing/2014/main" id="{47712AEC-E1FF-4519-B35F-6DE5174AB2BC}"/>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979E3D-9C06-4542-BA0F-627EA9427FD1}" type="slidenum">
              <a:rPr lang="en-GB" altLang="fr-FR"/>
              <a:pPr/>
              <a:t>37</a:t>
            </a:fld>
            <a:endParaRPr lang="en-GB"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ce réservé de l'image des diapositives 1">
            <a:extLst>
              <a:ext uri="{FF2B5EF4-FFF2-40B4-BE49-F238E27FC236}">
                <a16:creationId xmlns:a16="http://schemas.microsoft.com/office/drawing/2014/main" id="{CDA9B2B8-935E-4CD1-BA35-93EF1765FF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Espace réservé des commentaires 2">
            <a:extLst>
              <a:ext uri="{FF2B5EF4-FFF2-40B4-BE49-F238E27FC236}">
                <a16:creationId xmlns:a16="http://schemas.microsoft.com/office/drawing/2014/main" id="{F950A24E-CFDD-4F49-BF43-0764D48269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fr-FR" sz="1000"/>
              <a:t>Police sans serif (ex : Arial, Calibri, Helvetica) ou police dédiée (ex : OpenDyslexic), ne pas utiliser Times News Roman</a:t>
            </a:r>
          </a:p>
          <a:p>
            <a:endParaRPr lang="en-US" altLang="fr-FR" sz="1000"/>
          </a:p>
          <a:p>
            <a:pPr marL="447675" lvl="1" indent="-171450">
              <a:buFont typeface="Arial" panose="020B0604020202020204" pitchFamily="34" charset="0"/>
              <a:buChar char="•"/>
            </a:pPr>
            <a:r>
              <a:rPr lang="fr-FR" altLang="fr-FR" sz="1200">
                <a:solidFill>
                  <a:srgbClr val="FE7900"/>
                </a:solidFill>
              </a:rPr>
              <a:t>Pour lire à l’écran </a:t>
            </a:r>
            <a:r>
              <a:rPr lang="fr-FR" altLang="fr-FR" sz="1200">
                <a:latin typeface="Helvetica 75 Bold" panose="020B0804020202020204" pitchFamily="34" charset="0"/>
              </a:rPr>
              <a:t>: l’utilisateur peut utiliser un logiciel qui vocalise les longs textes (narrateur de Microsoft), il peut apprécier de changer la police de caractères avec empâtement (Dfa ou Opendyslexic). i narrateur écran rencontre les mêmes problématiques que la malvoyance</a:t>
            </a:r>
          </a:p>
          <a:p>
            <a:pPr marL="447675" lvl="1" indent="-171450">
              <a:spcBef>
                <a:spcPts val="838"/>
              </a:spcBef>
              <a:buFont typeface="Arial" panose="020B0604020202020204" pitchFamily="34" charset="0"/>
              <a:buChar char="•"/>
            </a:pPr>
            <a:r>
              <a:rPr lang="fr-FR" altLang="fr-FR" sz="1200">
                <a:solidFill>
                  <a:srgbClr val="FE7900"/>
                </a:solidFill>
              </a:rPr>
              <a:t>Pour naviguer </a:t>
            </a:r>
            <a:r>
              <a:rPr lang="fr-FR" altLang="fr-FR" sz="1200">
                <a:latin typeface="Helvetica 75 Bold" panose="020B0804020202020204" pitchFamily="34" charset="0"/>
              </a:rPr>
              <a:t>: Quand c’est possible il personnalise l’affichage et dans un ordre précis reconnaitre les zones. Il apprécie quand des picto sont utilisés pour s’y retrouver. Il fonctionne souvent par raccourcis clavier.</a:t>
            </a:r>
          </a:p>
          <a:p>
            <a:pPr marL="447675" lvl="1" indent="-171450">
              <a:spcBef>
                <a:spcPts val="838"/>
              </a:spcBef>
              <a:buFont typeface="Arial" panose="020B0604020202020204" pitchFamily="34" charset="0"/>
              <a:buChar char="•"/>
            </a:pPr>
            <a:r>
              <a:rPr lang="fr-FR" altLang="fr-FR" sz="1200">
                <a:solidFill>
                  <a:srgbClr val="FE7900"/>
                </a:solidFill>
              </a:rPr>
              <a:t>Pour écrire </a:t>
            </a:r>
            <a:r>
              <a:rPr lang="fr-FR" altLang="fr-FR" sz="1200">
                <a:latin typeface="Helvetica 75 Bold" panose="020B0804020202020204" pitchFamily="34" charset="0"/>
              </a:rPr>
              <a:t>: il apprécie la prédiction de mots, et a besoin d’un correcteur d’orthographe qui propose des choix simples. Il peut compléter avec un logiciel de reconnaissance vocale</a:t>
            </a:r>
          </a:p>
          <a:p>
            <a:endParaRPr lang="fr-FR" altLang="fr-FR"/>
          </a:p>
          <a:p>
            <a:pPr eaLnBrk="1" hangingPunct="1">
              <a:spcBef>
                <a:spcPct val="0"/>
              </a:spcBef>
              <a:buFontTx/>
              <a:buNone/>
            </a:pPr>
            <a:r>
              <a:rPr lang="fr-FR" altLang="fr-FR" sz="1200"/>
              <a:t>En savoir plus par démo : </a:t>
            </a:r>
            <a:r>
              <a:rPr lang="fr-FR" altLang="fr-FR" sz="1200">
                <a:hlinkClick r:id="rId3"/>
              </a:rPr>
              <a:t>http://espace-dys.fr/orange/#/intro</a:t>
            </a:r>
            <a:endParaRPr lang="fr-FR" altLang="fr-FR" sz="1200"/>
          </a:p>
          <a:p>
            <a:endParaRPr lang="en-US" altLang="fr-FR" sz="1000"/>
          </a:p>
          <a:p>
            <a:endParaRPr lang="fr-FR" altLang="fr-FR"/>
          </a:p>
        </p:txBody>
      </p:sp>
      <p:sp>
        <p:nvSpPr>
          <p:cNvPr id="139268" name="Espace réservé du numéro de diapositive 3">
            <a:extLst>
              <a:ext uri="{FF2B5EF4-FFF2-40B4-BE49-F238E27FC236}">
                <a16:creationId xmlns:a16="http://schemas.microsoft.com/office/drawing/2014/main" id="{D5EE5C7B-50E1-4EE6-BD2E-327AF3D7B17D}"/>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C260B7F-83E9-4D30-9BE0-02ADDF503A9F}" type="slidenum">
              <a:rPr lang="en-GB" altLang="fr-FR"/>
              <a:pPr/>
              <a:t>38</a:t>
            </a:fld>
            <a:endParaRPr lang="en-GB" alt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4467E735-C800-442B-B76E-20A691F1B4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33BBBC23-04F9-40B3-9371-F68FE93660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ce réservé de l'image des diapositives 1">
            <a:extLst>
              <a:ext uri="{FF2B5EF4-FFF2-40B4-BE49-F238E27FC236}">
                <a16:creationId xmlns:a16="http://schemas.microsoft.com/office/drawing/2014/main" id="{705350D2-1FB8-4969-86B3-82529CEBB1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Espace réservé des commentaires 2">
            <a:extLst>
              <a:ext uri="{FF2B5EF4-FFF2-40B4-BE49-F238E27FC236}">
                <a16:creationId xmlns:a16="http://schemas.microsoft.com/office/drawing/2014/main" id="{013A403C-0B0B-4A96-891C-DDD2ACB0B9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74756" name="Espace réservé du numéro de diapositive 3">
            <a:extLst>
              <a:ext uri="{FF2B5EF4-FFF2-40B4-BE49-F238E27FC236}">
                <a16:creationId xmlns:a16="http://schemas.microsoft.com/office/drawing/2014/main" id="{D1CC71BC-EF60-419F-BCC7-46071B1687B2}"/>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p>
            <a:fld id="{B46C941A-1FC1-4837-8E89-2B44CC880B4C}" type="slidenum">
              <a:rPr lang="en-GB" altLang="fr-FR">
                <a:solidFill>
                  <a:srgbClr val="000000"/>
                </a:solidFill>
              </a:rPr>
              <a:pPr/>
              <a:t>4</a:t>
            </a:fld>
            <a:endParaRPr lang="en-GB" altLang="fr-F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e l'image des diapositives 1">
            <a:extLst>
              <a:ext uri="{FF2B5EF4-FFF2-40B4-BE49-F238E27FC236}">
                <a16:creationId xmlns:a16="http://schemas.microsoft.com/office/drawing/2014/main" id="{5FD7B8E5-80AF-4C6F-9355-A336E7398C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Espace réservé des notes 2">
            <a:extLst>
              <a:ext uri="{FF2B5EF4-FFF2-40B4-BE49-F238E27FC236}">
                <a16:creationId xmlns:a16="http://schemas.microsoft.com/office/drawing/2014/main" id="{727FA9C9-47E3-466C-9E73-941B53A7C7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r>
              <a:rPr lang="fr-FR" altLang="fr-FR" b="1">
                <a:solidFill>
                  <a:srgbClr val="000000"/>
                </a:solidFill>
                <a:latin typeface="HelvNeueOrange"/>
              </a:rPr>
              <a:t>En savoir plus : </a:t>
            </a:r>
          </a:p>
          <a:p>
            <a:pPr>
              <a:buFont typeface="Arial" panose="020B0604020202020204" pitchFamily="34" charset="0"/>
              <a:buChar char="•"/>
            </a:pPr>
            <a:r>
              <a:rPr lang="fr-FR" altLang="fr-FR">
                <a:solidFill>
                  <a:srgbClr val="000000"/>
                </a:solidFill>
                <a:latin typeface="HelvNeueOrange"/>
              </a:rPr>
              <a:t>Sur le site « ca m’intéresse » Les aveugles ne voient-ils que du noir ?</a:t>
            </a:r>
            <a:br>
              <a:rPr lang="fr-FR" altLang="fr-FR">
                <a:solidFill>
                  <a:srgbClr val="000000"/>
                </a:solidFill>
                <a:latin typeface="HelvNeueOrange"/>
              </a:rPr>
            </a:br>
            <a:r>
              <a:rPr lang="fr-FR" altLang="fr-FR">
                <a:solidFill>
                  <a:srgbClr val="000000"/>
                </a:solidFill>
                <a:latin typeface="HelvNeueOrange"/>
              </a:rPr>
              <a:t>https://www.caminteresse.fr/sciences/les-aveugles-ne-voient-ils-que-du-noir-11146857/</a:t>
            </a:r>
          </a:p>
          <a:p>
            <a:pPr>
              <a:buFont typeface="Arial" panose="020B0604020202020204" pitchFamily="34" charset="0"/>
              <a:buChar char="•"/>
            </a:pPr>
            <a:r>
              <a:rPr lang="fr-FR" altLang="fr-FR">
                <a:solidFill>
                  <a:srgbClr val="000000"/>
                </a:solidFill>
                <a:latin typeface="HelvNeueOrange"/>
              </a:rPr>
              <a:t>Vidéo sur Youtube de Comment les aveugles voient le monde</a:t>
            </a:r>
            <a:br>
              <a:rPr lang="fr-FR" altLang="fr-FR">
                <a:solidFill>
                  <a:srgbClr val="000000"/>
                </a:solidFill>
                <a:latin typeface="HelvNeueOrange"/>
              </a:rPr>
            </a:br>
            <a:r>
              <a:rPr lang="fr-FR" altLang="fr-FR">
                <a:solidFill>
                  <a:srgbClr val="000000"/>
                </a:solidFill>
                <a:latin typeface="HelvNeueOrange"/>
              </a:rPr>
              <a:t>https://youtu.be/1HZvSsmtfts</a:t>
            </a:r>
          </a:p>
          <a:p>
            <a:pPr>
              <a:buFont typeface="Arial" panose="020B0604020202020204" pitchFamily="34" charset="0"/>
              <a:buChar char="•"/>
            </a:pPr>
            <a:r>
              <a:rPr lang="fr-FR" altLang="fr-FR">
                <a:solidFill>
                  <a:srgbClr val="000000"/>
                </a:solidFill>
                <a:latin typeface="HelvNeueOrange"/>
              </a:rPr>
              <a:t>L’aire pour la perception du mouvement</a:t>
            </a:r>
            <a:br>
              <a:rPr lang="fr-FR" altLang="fr-FR">
                <a:solidFill>
                  <a:srgbClr val="000000"/>
                </a:solidFill>
                <a:latin typeface="HelvNeueOrange"/>
              </a:rPr>
            </a:br>
            <a:r>
              <a:rPr lang="fr-FR" altLang="fr-FR">
                <a:solidFill>
                  <a:srgbClr val="000000"/>
                </a:solidFill>
                <a:latin typeface="HelvNeueOrange"/>
              </a:rPr>
              <a:t>https://www.sciencesetavenir.fr/sante/video-que-voit-cette-femme-aveugle-qui-percoit-le-mouvement_27459</a:t>
            </a:r>
          </a:p>
          <a:p>
            <a:pPr>
              <a:buFont typeface="Arial" panose="020B0604020202020204" pitchFamily="34" charset="0"/>
              <a:buChar char="•"/>
            </a:pPr>
            <a:endParaRPr lang="fr-FR" altLang="fr-FR">
              <a:solidFill>
                <a:srgbClr val="000000"/>
              </a:solidFill>
              <a:latin typeface="HelvNeueOrange"/>
            </a:endParaRPr>
          </a:p>
          <a:p>
            <a:pPr eaLnBrk="1" hangingPunct="1">
              <a:spcBef>
                <a:spcPct val="0"/>
              </a:spcBef>
              <a:buFontTx/>
              <a:buNone/>
            </a:pPr>
            <a:r>
              <a:rPr lang="fr-FR" altLang="fr-FR" b="1"/>
              <a:t>Comment les aveugles utilisent internet</a:t>
            </a:r>
          </a:p>
          <a:p>
            <a:r>
              <a:rPr lang="fr-FR" altLang="fr-FR"/>
              <a:t>https://youtu.be/DePdWynmd_Y</a:t>
            </a:r>
          </a:p>
          <a:p>
            <a:r>
              <a:rPr lang="fr-FR" altLang="fr-FR"/>
              <a:t>3’21 tout lire</a:t>
            </a:r>
          </a:p>
          <a:p>
            <a:endParaRPr lang="fr-FR" altLang="fr-FR"/>
          </a:p>
          <a:p>
            <a:r>
              <a:rPr lang="fr-FR" altLang="fr-FR"/>
              <a:t>"plage braille", composé de cellules piézo-électriques qui représentent en braille les lettres et les symboles. L'affichage s'effectue sur une ligne de 20, 40 ou 80 caractères, selon le modèle. </a:t>
            </a:r>
            <a:endParaRPr lang="en-GB" altLang="fr-FR"/>
          </a:p>
          <a:p>
            <a:pPr>
              <a:buFont typeface="Arial" panose="020B0604020202020204" pitchFamily="34" charset="0"/>
              <a:buNone/>
            </a:pPr>
            <a:endParaRPr lang="fr-FR" altLang="fr-FR">
              <a:solidFill>
                <a:srgbClr val="000000"/>
              </a:solidFill>
              <a:latin typeface="HelvNeueOrange"/>
            </a:endParaRPr>
          </a:p>
          <a:p>
            <a:pPr eaLnBrk="1" hangingPunct="1">
              <a:spcBef>
                <a:spcPct val="0"/>
              </a:spcBef>
              <a:buFontTx/>
              <a:buNone/>
            </a:pPr>
            <a:r>
              <a:rPr lang="fr-FR" altLang="fr-FR" b="1"/>
              <a:t>L'ordinateur des aveugles : La synthèse vocale</a:t>
            </a:r>
          </a:p>
          <a:p>
            <a:r>
              <a:rPr lang="fr-FR" altLang="fr-FR"/>
              <a:t>https://youtu.be/IoPB57JZKow</a:t>
            </a:r>
          </a:p>
          <a:p>
            <a:r>
              <a:rPr lang="fr-FR" altLang="fr-FR"/>
              <a:t>5’50 la totalité</a:t>
            </a:r>
          </a:p>
          <a:p>
            <a:pPr>
              <a:buFont typeface="Arial" panose="020B0604020202020204" pitchFamily="34" charset="0"/>
              <a:buNone/>
            </a:pPr>
            <a:endParaRPr lang="fr-FR" altLang="fr-FR">
              <a:solidFill>
                <a:srgbClr val="000000"/>
              </a:solidFill>
              <a:latin typeface="HelvNeueOrange"/>
            </a:endParaRPr>
          </a:p>
          <a:p>
            <a:pPr>
              <a:buFont typeface="Arial" panose="020B0604020202020204" pitchFamily="34" charset="0"/>
              <a:buNone/>
            </a:pPr>
            <a:endParaRPr lang="fr-FR" altLang="fr-FR">
              <a:solidFill>
                <a:srgbClr val="000000"/>
              </a:solidFill>
              <a:latin typeface="HelvNeueOrange"/>
            </a:endParaRPr>
          </a:p>
          <a:p>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Espace réservé de l'image des diapositives 1">
            <a:extLst>
              <a:ext uri="{FF2B5EF4-FFF2-40B4-BE49-F238E27FC236}">
                <a16:creationId xmlns:a16="http://schemas.microsoft.com/office/drawing/2014/main" id="{465A3593-15DE-48CC-A194-758D006254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Espace réservé des commentaires 2">
            <a:extLst>
              <a:ext uri="{FF2B5EF4-FFF2-40B4-BE49-F238E27FC236}">
                <a16:creationId xmlns:a16="http://schemas.microsoft.com/office/drawing/2014/main" id="{C490AFC0-D1F7-4866-92CA-7E7DD92804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482643D2-771E-4AFD-9611-7B07BF3EF511}"/>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8CDC01DB-7C47-4A8F-AA28-7B24A3C9B5AC}"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7</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ce réservé de l'image des diapositives 1">
            <a:extLst>
              <a:ext uri="{FF2B5EF4-FFF2-40B4-BE49-F238E27FC236}">
                <a16:creationId xmlns:a16="http://schemas.microsoft.com/office/drawing/2014/main" id="{D3560AB0-6193-465D-8AF9-E59D8045E2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Espace réservé des commentaires 2">
            <a:extLst>
              <a:ext uri="{FF2B5EF4-FFF2-40B4-BE49-F238E27FC236}">
                <a16:creationId xmlns:a16="http://schemas.microsoft.com/office/drawing/2014/main" id="{CF61D024-9913-4EA1-9747-B8F81B8DAB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z="2000" b="1">
                <a:solidFill>
                  <a:srgbClr val="000000"/>
                </a:solidFill>
                <a:latin typeface="HelvNeueOrange"/>
              </a:rPr>
              <a:t>5-d’autres Frustrations au quotidien</a:t>
            </a:r>
            <a:endParaRPr lang="fr-FR" altLang="fr-FR" sz="2000">
              <a:solidFill>
                <a:srgbClr val="000000"/>
              </a:solidFill>
              <a:latin typeface="HelvNeueOrange"/>
            </a:endParaRPr>
          </a:p>
          <a:p>
            <a:pPr>
              <a:buFont typeface="Arial" panose="020B0604020202020204" pitchFamily="34" charset="0"/>
              <a:buChar char="•"/>
            </a:pPr>
            <a:r>
              <a:rPr lang="fr-FR" altLang="fr-FR" sz="4800" b="1">
                <a:solidFill>
                  <a:srgbClr val="000000"/>
                </a:solidFill>
                <a:latin typeface="HelvNeueOrange"/>
              </a:rPr>
              <a:t>Dépendre des autres</a:t>
            </a:r>
            <a:r>
              <a:rPr lang="fr-FR" altLang="fr-FR" sz="4800">
                <a:solidFill>
                  <a:srgbClr val="000000"/>
                </a:solidFill>
                <a:latin typeface="HelvNeueOrange"/>
              </a:rPr>
              <a:t> pour tout un tas de choses qu’elle ne peut pas faire seule.</a:t>
            </a:r>
          </a:p>
          <a:p>
            <a:pPr>
              <a:buFont typeface="Arial" panose="020B0604020202020204" pitchFamily="34" charset="0"/>
              <a:buChar char="•"/>
            </a:pPr>
            <a:r>
              <a:rPr lang="fr-FR" altLang="fr-FR" sz="4800" b="1">
                <a:solidFill>
                  <a:srgbClr val="000000"/>
                </a:solidFill>
                <a:latin typeface="HelvNeueOrange"/>
              </a:rPr>
              <a:t>Être limité dans ses choix professionnels</a:t>
            </a:r>
            <a:r>
              <a:rPr lang="fr-FR" altLang="fr-FR" sz="4800">
                <a:solidFill>
                  <a:srgbClr val="000000"/>
                </a:solidFill>
                <a:latin typeface="HelvNeueOrange"/>
              </a:rPr>
              <a:t> non pas par manque de compétences mais du fait de sa déficience.</a:t>
            </a:r>
          </a:p>
          <a:p>
            <a:pPr>
              <a:buFont typeface="Arial" panose="020B0604020202020204" pitchFamily="34" charset="0"/>
              <a:buChar char="•"/>
            </a:pPr>
            <a:r>
              <a:rPr lang="fr-FR" altLang="fr-FR" sz="4800" b="1">
                <a:solidFill>
                  <a:srgbClr val="000000"/>
                </a:solidFill>
                <a:latin typeface="HelvNeueOrange"/>
              </a:rPr>
              <a:t>Certaines paroles maladroites</a:t>
            </a:r>
            <a:r>
              <a:rPr lang="fr-FR" altLang="fr-FR" sz="4800">
                <a:solidFill>
                  <a:srgbClr val="000000"/>
                </a:solidFill>
                <a:latin typeface="HelvNeueOrange"/>
              </a:rPr>
              <a:t> comme: « T’as vu ça ? Ah non pardon c’est vrai tu ne vois pas...»</a:t>
            </a:r>
          </a:p>
          <a:p>
            <a:pPr>
              <a:buFont typeface="Arial" panose="020B0604020202020204" pitchFamily="34" charset="0"/>
              <a:buChar char="•"/>
            </a:pPr>
            <a:endParaRPr lang="fr-FR" altLang="fr-FR" sz="4800">
              <a:solidFill>
                <a:srgbClr val="000000"/>
              </a:solidFill>
              <a:latin typeface="HelvNeueOrange"/>
            </a:endParaRPr>
          </a:p>
          <a:p>
            <a:pPr>
              <a:buFont typeface="Arial" panose="020B0604020202020204" pitchFamily="34" charset="0"/>
              <a:buChar char="•"/>
            </a:pPr>
            <a:endParaRPr lang="fr-FR" altLang="fr-FR" sz="4800">
              <a:solidFill>
                <a:srgbClr val="000000"/>
              </a:solidFill>
              <a:latin typeface="HelvNeueOrange"/>
            </a:endParaRPr>
          </a:p>
          <a:p>
            <a:pPr>
              <a:buFont typeface="Arial" panose="020B0604020202020204" pitchFamily="34" charset="0"/>
              <a:buChar char="•"/>
            </a:pPr>
            <a:endParaRPr lang="fr-FR" altLang="fr-FR" sz="2000">
              <a:solidFill>
                <a:srgbClr val="000000"/>
              </a:solidFill>
              <a:latin typeface="HelvNeueOrange"/>
            </a:endParaRPr>
          </a:p>
          <a:p>
            <a:pPr eaLnBrk="1" hangingPunct="1">
              <a:spcBef>
                <a:spcPct val="0"/>
              </a:spcBef>
              <a:buFontTx/>
              <a:buNone/>
            </a:pPr>
            <a:endParaRPr lang="fr-FR" altLang="fr-FR" sz="1000"/>
          </a:p>
        </p:txBody>
      </p:sp>
      <p:sp>
        <p:nvSpPr>
          <p:cNvPr id="4" name="Espace réservé du numéro de diapositive 3">
            <a:extLst>
              <a:ext uri="{FF2B5EF4-FFF2-40B4-BE49-F238E27FC236}">
                <a16:creationId xmlns:a16="http://schemas.microsoft.com/office/drawing/2014/main" id="{6AAB5591-2A14-456C-A720-8C4EDB8AD0B7}"/>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232957BA-ABD9-4095-B3F0-4CFE9DEB98BB}"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8</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ce réservé de l'image des diapositives 1">
            <a:extLst>
              <a:ext uri="{FF2B5EF4-FFF2-40B4-BE49-F238E27FC236}">
                <a16:creationId xmlns:a16="http://schemas.microsoft.com/office/drawing/2014/main" id="{73D0CE6D-FD2C-4676-A7B3-0949FCA59D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Espace réservé des notes 2">
            <a:extLst>
              <a:ext uri="{FF2B5EF4-FFF2-40B4-BE49-F238E27FC236}">
                <a16:creationId xmlns:a16="http://schemas.microsoft.com/office/drawing/2014/main" id="{81E3E2A3-7154-477D-8535-7FE95278A0B4}"/>
              </a:ext>
            </a:extLst>
          </p:cNvPr>
          <p:cNvSpPr>
            <a:spLocks noGrp="1" noChangeArrowheads="1"/>
          </p:cNvSpPr>
          <p:nvPr>
            <p:ph type="body" idx="1"/>
          </p:nvPr>
        </p:nvSpPr>
        <p:spPr bwMode="auto"/>
        <p:txBody>
          <a:bodyPr/>
          <a:lstStyle/>
          <a:p>
            <a:pPr marL="447675" lvl="1" indent="-171450">
              <a:buFont typeface="Arial" panose="020B0604020202020204" pitchFamily="34" charset="0"/>
              <a:buChar char="•"/>
              <a:defRPr/>
            </a:pPr>
            <a:r>
              <a:rPr lang="fr-FR" altLang="fr-FR" sz="1400" b="1" dirty="0">
                <a:solidFill>
                  <a:srgbClr val="FE7900"/>
                </a:solidFill>
              </a:rPr>
              <a:t>Ordinateur :</a:t>
            </a:r>
          </a:p>
          <a:p>
            <a:pPr marL="676275" lvl="3" indent="-171450">
              <a:buFont typeface="Arial" panose="020B0604020202020204" pitchFamily="34" charset="0"/>
              <a:buChar char="•"/>
              <a:defRPr/>
            </a:pPr>
            <a:r>
              <a:rPr lang="fr-FR" altLang="fr-FR" sz="1400" b="1" dirty="0">
                <a:solidFill>
                  <a:srgbClr val="FE7900"/>
                </a:solidFill>
              </a:rPr>
              <a:t>Pro : </a:t>
            </a:r>
            <a:r>
              <a:rPr lang="fr-FR" altLang="fr-FR" sz="1400" dirty="0">
                <a:solidFill>
                  <a:srgbClr val="FE7900"/>
                </a:solidFill>
              </a:rPr>
              <a:t>PC fixe avec une plage Braille 40  et le lecteur d’écran  </a:t>
            </a:r>
            <a:r>
              <a:rPr lang="fr-FR" altLang="fr-FR" sz="1400" dirty="0" err="1">
                <a:solidFill>
                  <a:srgbClr val="FE7900"/>
                </a:solidFill>
              </a:rPr>
              <a:t>Jaws</a:t>
            </a:r>
            <a:r>
              <a:rPr lang="fr-FR" altLang="fr-FR" sz="1400" dirty="0">
                <a:solidFill>
                  <a:srgbClr val="FE7900"/>
                </a:solidFill>
              </a:rPr>
              <a:t>.</a:t>
            </a:r>
            <a:br>
              <a:rPr lang="fr-FR" altLang="fr-FR" sz="1400" dirty="0">
                <a:solidFill>
                  <a:srgbClr val="FE7900"/>
                </a:solidFill>
              </a:rPr>
            </a:br>
            <a:r>
              <a:rPr lang="fr-FR" altLang="fr-FR" sz="1400" b="1" dirty="0">
                <a:solidFill>
                  <a:srgbClr val="FE7900"/>
                </a:solidFill>
              </a:rPr>
              <a:t>Peut laisser un écran et une souris mais sera plus pour travailler avec un tiers voyant</a:t>
            </a:r>
          </a:p>
          <a:p>
            <a:pPr marL="676275" lvl="3" indent="-171450">
              <a:buFont typeface="Arial" panose="020B0604020202020204" pitchFamily="34" charset="0"/>
              <a:buChar char="•"/>
              <a:defRPr/>
            </a:pPr>
            <a:r>
              <a:rPr lang="fr-FR" altLang="fr-FR" sz="1400" b="1" dirty="0">
                <a:solidFill>
                  <a:srgbClr val="FE7900"/>
                </a:solidFill>
              </a:rPr>
              <a:t>Perso : </a:t>
            </a:r>
            <a:r>
              <a:rPr lang="fr-FR" altLang="fr-FR" sz="1400" dirty="0">
                <a:solidFill>
                  <a:srgbClr val="FE7900"/>
                </a:solidFill>
              </a:rPr>
              <a:t>PC nomade le plus léger possible et la taille de l’écran lui importe peu. Elle a une plage Braille 14 et le lecteur d’écran NVDA. </a:t>
            </a:r>
          </a:p>
          <a:p>
            <a:pPr marL="447675" lvl="1" indent="-171450">
              <a:buFont typeface="Arial" panose="020B0604020202020204" pitchFamily="34" charset="0"/>
              <a:buChar char="•"/>
              <a:defRPr/>
            </a:pPr>
            <a:r>
              <a:rPr lang="fr-FR" altLang="fr-FR" sz="1400" b="1" dirty="0">
                <a:solidFill>
                  <a:srgbClr val="FE7900"/>
                </a:solidFill>
              </a:rPr>
              <a:t>Tél. mobile : </a:t>
            </a:r>
            <a:r>
              <a:rPr lang="fr-FR" altLang="fr-FR" sz="1400" dirty="0">
                <a:solidFill>
                  <a:srgbClr val="FE7900"/>
                </a:solidFill>
              </a:rPr>
              <a:t>Android avec écran tactile, clavier physique, lecteur d’écran </a:t>
            </a:r>
            <a:r>
              <a:rPr lang="fr-FR" altLang="fr-FR" sz="1400" dirty="0" err="1">
                <a:solidFill>
                  <a:srgbClr val="FE7900"/>
                </a:solidFill>
              </a:rPr>
              <a:t>Talkback</a:t>
            </a:r>
            <a:r>
              <a:rPr lang="fr-FR" altLang="fr-FR" sz="1400" dirty="0">
                <a:solidFill>
                  <a:srgbClr val="FE7900"/>
                </a:solidFill>
              </a:rPr>
              <a:t>, pilotage à la voix et les Apps GPS vocal et détecteur de billet.</a:t>
            </a:r>
          </a:p>
          <a:p>
            <a:pPr marL="276225" lvl="1" indent="0">
              <a:buFont typeface="Arial" panose="020B0604020202020204" pitchFamily="34" charset="0"/>
              <a:buNone/>
              <a:defRPr/>
            </a:pPr>
            <a:r>
              <a:rPr lang="fr-FR" altLang="fr-FR" sz="1400" dirty="0">
                <a:solidFill>
                  <a:srgbClr val="FE7900"/>
                </a:solidFill>
              </a:rPr>
              <a:t>Chez Orange nous permettons que les salariés avec des usages pro d’avoir accès à des mobiles hauts de gamme comme les iPhone et Samsung Galaxy</a:t>
            </a:r>
          </a:p>
          <a:p>
            <a:pPr marL="447675" lvl="1" indent="-171450">
              <a:buFont typeface="Arial" panose="020B0604020202020204" pitchFamily="34" charset="0"/>
              <a:buChar char="•"/>
              <a:defRPr/>
            </a:pPr>
            <a:endParaRPr lang="fr-FR" altLang="fr-FR" sz="1400" b="1" dirty="0">
              <a:solidFill>
                <a:srgbClr val="FE7900"/>
              </a:solidFill>
            </a:endParaRPr>
          </a:p>
          <a:p>
            <a:pPr marL="447675" lvl="1" indent="-171450">
              <a:buFont typeface="Arial" panose="020B0604020202020204" pitchFamily="34" charset="0"/>
              <a:buChar char="•"/>
              <a:defRPr/>
            </a:pPr>
            <a:r>
              <a:rPr lang="fr-FR" altLang="fr-FR" sz="1400" b="1" dirty="0">
                <a:solidFill>
                  <a:srgbClr val="FE7900"/>
                </a:solidFill>
              </a:rPr>
              <a:t>Pour lire à l’écran</a:t>
            </a:r>
            <a:r>
              <a:rPr lang="fr-FR" altLang="fr-FR" sz="1400" dirty="0">
                <a:solidFill>
                  <a:srgbClr val="FE7900"/>
                </a:solidFill>
              </a:rPr>
              <a:t> </a:t>
            </a:r>
            <a:r>
              <a:rPr lang="fr-FR" altLang="fr-FR" sz="1400" dirty="0"/>
              <a:t>: </a:t>
            </a:r>
            <a:r>
              <a:rPr lang="fr-FR" altLang="fr-FR" sz="1400" dirty="0">
                <a:latin typeface="Calibri" panose="020F0502020204030204" pitchFamily="34" charset="0"/>
              </a:rPr>
              <a:t>sur son PC l’utilisateur écoute avec un casque, son logiciel qui vocalise (</a:t>
            </a:r>
            <a:r>
              <a:rPr lang="fr-FR" altLang="fr-FR" sz="1400" dirty="0" err="1">
                <a:latin typeface="Calibri" panose="020F0502020204030204" pitchFamily="34" charset="0"/>
              </a:rPr>
              <a:t>Jaws</a:t>
            </a:r>
            <a:r>
              <a:rPr lang="fr-FR" altLang="fr-FR" sz="1400" dirty="0">
                <a:latin typeface="Calibri" panose="020F0502020204030204" pitchFamily="34" charset="0"/>
              </a:rPr>
              <a:t>, NVDA) tous les contenus et/ou il utilise sa plage braille pour lire sous ses doigts, cela le soulage aussi pour ne pas solliciter trop ses oreilles.  D’ailleurs il peut utiliser des baffles pour la éviter le port du casque tout le temps et risquer des problèmes auditifs. Sur son mobile il utilise la synthèse vocale (Voice Over sur IOS ou </a:t>
            </a:r>
            <a:r>
              <a:rPr lang="fr-FR" altLang="fr-FR" sz="1400" dirty="0" err="1">
                <a:latin typeface="Calibri" panose="020F0502020204030204" pitchFamily="34" charset="0"/>
              </a:rPr>
              <a:t>Talkback</a:t>
            </a:r>
            <a:r>
              <a:rPr lang="fr-FR" altLang="fr-FR" sz="1400" dirty="0">
                <a:latin typeface="Calibri" panose="020F0502020204030204" pitchFamily="34" charset="0"/>
              </a:rPr>
              <a:t> sur Android).</a:t>
            </a:r>
          </a:p>
          <a:p>
            <a:pPr marL="447675" lvl="1" indent="-171450">
              <a:spcBef>
                <a:spcPts val="838"/>
              </a:spcBef>
              <a:buFont typeface="Arial" panose="020B0604020202020204" pitchFamily="34" charset="0"/>
              <a:buChar char="•"/>
              <a:defRPr/>
            </a:pPr>
            <a:r>
              <a:rPr lang="fr-FR" altLang="fr-FR" sz="1400" b="1" dirty="0">
                <a:solidFill>
                  <a:srgbClr val="FE7900"/>
                </a:solidFill>
              </a:rPr>
              <a:t>Pour naviguer </a:t>
            </a:r>
            <a:r>
              <a:rPr lang="fr-FR" altLang="fr-FR" sz="1400" dirty="0"/>
              <a:t>: </a:t>
            </a:r>
            <a:r>
              <a:rPr lang="fr-FR" altLang="fr-FR" sz="1400" dirty="0">
                <a:latin typeface="Calibri" panose="020F0502020204030204" pitchFamily="34" charset="0"/>
              </a:rPr>
              <a:t>Sur PC il fonctionne grâce aux raccourcis clavier de son logiciel (</a:t>
            </a:r>
            <a:r>
              <a:rPr lang="fr-FR" altLang="fr-FR" sz="1400" dirty="0" err="1">
                <a:latin typeface="Calibri" panose="020F0502020204030204" pitchFamily="34" charset="0"/>
              </a:rPr>
              <a:t>Jaws</a:t>
            </a:r>
            <a:r>
              <a:rPr lang="fr-FR" altLang="fr-FR" sz="1400" dirty="0">
                <a:latin typeface="Calibri" panose="020F0502020204030204" pitchFamily="34" charset="0"/>
              </a:rPr>
              <a:t> ou NVDA) + ceux de Microsoft. Son logiciel  vocal lui permet de filtrer en liste, les titres, les champs de formulaire, et les liens pour être plus rapide. </a:t>
            </a:r>
            <a:br>
              <a:rPr lang="fr-FR" altLang="fr-FR" sz="1400" dirty="0">
                <a:latin typeface="Calibri" panose="020F0502020204030204" pitchFamily="34" charset="0"/>
              </a:rPr>
            </a:br>
            <a:r>
              <a:rPr lang="fr-FR" altLang="fr-FR" sz="1400" dirty="0">
                <a:latin typeface="Calibri" panose="020F0502020204030204" pitchFamily="34" charset="0"/>
              </a:rPr>
              <a:t>Sur mobile, selon s’il est sur IOS (85%) ou Android (15%), il utilise des gestes tactiles précis et spécifiques (~20).</a:t>
            </a:r>
          </a:p>
          <a:p>
            <a:pPr marL="447675" lvl="1" indent="-171450">
              <a:spcBef>
                <a:spcPts val="838"/>
              </a:spcBef>
              <a:buFont typeface="Arial" panose="020B0604020202020204" pitchFamily="34" charset="0"/>
              <a:buChar char="•"/>
              <a:defRPr/>
            </a:pPr>
            <a:r>
              <a:rPr lang="fr-FR" altLang="fr-FR" sz="1400" b="1" dirty="0">
                <a:solidFill>
                  <a:srgbClr val="FE7900"/>
                </a:solidFill>
              </a:rPr>
              <a:t>Pour écrire</a:t>
            </a:r>
            <a:r>
              <a:rPr lang="fr-FR" altLang="fr-FR" sz="1400" dirty="0">
                <a:solidFill>
                  <a:srgbClr val="FE7900"/>
                </a:solidFill>
              </a:rPr>
              <a:t> </a:t>
            </a:r>
            <a:r>
              <a:rPr lang="fr-FR" altLang="fr-FR" sz="1400" dirty="0"/>
              <a:t>: </a:t>
            </a:r>
            <a:r>
              <a:rPr lang="fr-FR" altLang="fr-FR" sz="1400" dirty="0">
                <a:latin typeface="Calibri" panose="020F0502020204030204" pitchFamily="34" charset="0"/>
              </a:rPr>
              <a:t>sur PC l’utilisateur connaît par cœur son clavier Azerty et/ou son clavier braille. Sur son mobile, il dicte vocalement ou il peut utiliser le clavier tactile ou encore une mini plage braille.</a:t>
            </a:r>
          </a:p>
          <a:p>
            <a:pPr marL="447675" lvl="1" indent="-171450">
              <a:spcBef>
                <a:spcPts val="838"/>
              </a:spcBef>
              <a:buFont typeface="Arial" panose="020B0604020202020204" pitchFamily="34" charset="0"/>
              <a:buNone/>
              <a:defRPr/>
            </a:pPr>
            <a:endParaRPr lang="fr-FR" altLang="fr-FR" sz="1400" dirty="0">
              <a:latin typeface="Calibri" panose="020F0502020204030204" pitchFamily="34" charset="0"/>
            </a:endParaRPr>
          </a:p>
          <a:p>
            <a:pPr marL="447675" lvl="1" indent="-171450" eaLnBrk="1" hangingPunct="1">
              <a:spcBef>
                <a:spcPts val="838"/>
              </a:spcBef>
              <a:buFont typeface="Arial" panose="020B0604020202020204" pitchFamily="34" charset="0"/>
              <a:buNone/>
              <a:defRPr/>
            </a:pPr>
            <a:r>
              <a:rPr lang="fr-FR" altLang="fr-FR" sz="1400" dirty="0">
                <a:latin typeface="Calibri" panose="020F0502020204030204" pitchFamily="34" charset="0"/>
              </a:rPr>
              <a:t>En savoir plus par démo : </a:t>
            </a:r>
            <a:r>
              <a:rPr lang="fr-FR" altLang="fr-FR" sz="1400" dirty="0">
                <a:solidFill>
                  <a:srgbClr val="FE7900"/>
                </a:solidFill>
              </a:rPr>
              <a:t>https://www.atalan.fr/agissons/fr/cecite.html</a:t>
            </a:r>
          </a:p>
          <a:p>
            <a:pPr marL="447675" lvl="1" indent="-171450">
              <a:spcBef>
                <a:spcPts val="838"/>
              </a:spcBef>
              <a:buFont typeface="Arial" panose="020B0604020202020204" pitchFamily="34" charset="0"/>
              <a:buNone/>
              <a:defRPr/>
            </a:pPr>
            <a:endParaRPr lang="fr-FR" altLang="fr-FR" sz="1400" dirty="0"/>
          </a:p>
          <a:p>
            <a:pPr>
              <a:defRPr/>
            </a:pPr>
            <a:endParaRPr lang="fr-FR" altLang="fr-FR" dirty="0"/>
          </a:p>
        </p:txBody>
      </p:sp>
      <p:sp>
        <p:nvSpPr>
          <p:cNvPr id="83972" name="Espace réservé du numéro de diapositive 3">
            <a:extLst>
              <a:ext uri="{FF2B5EF4-FFF2-40B4-BE49-F238E27FC236}">
                <a16:creationId xmlns:a16="http://schemas.microsoft.com/office/drawing/2014/main" id="{527BF77C-3A6D-4765-9775-7BD04D51B24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1DE110-70C1-46BC-A928-040D211FA405}" type="slidenum">
              <a:rPr lang="fr-FR" altLang="fr-FR"/>
              <a:pPr/>
              <a:t>9</a:t>
            </a:fld>
            <a:endParaRPr lang="fr-FR" alt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e l'image des diapositives 1">
            <a:extLst>
              <a:ext uri="{FF2B5EF4-FFF2-40B4-BE49-F238E27FC236}">
                <a16:creationId xmlns:a16="http://schemas.microsoft.com/office/drawing/2014/main" id="{AEF8E9AC-F6EA-4F5E-88A6-CB92111B7F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Espace réservé des commentaires 2">
            <a:extLst>
              <a:ext uri="{FF2B5EF4-FFF2-40B4-BE49-F238E27FC236}">
                <a16:creationId xmlns:a16="http://schemas.microsoft.com/office/drawing/2014/main" id="{24198EA9-8731-4DF4-BAF2-4951756DFE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solidFill>
                  <a:srgbClr val="000000"/>
                </a:solidFill>
                <a:latin typeface="HelvNeueOrange"/>
              </a:rPr>
              <a:t>Usages numériques</a:t>
            </a:r>
          </a:p>
          <a:p>
            <a:pPr>
              <a:buFont typeface="Arial" panose="020B0604020202020204" pitchFamily="34" charset="0"/>
              <a:buChar char="•"/>
            </a:pPr>
            <a:r>
              <a:rPr lang="fr-FR" altLang="fr-FR" b="1">
                <a:solidFill>
                  <a:srgbClr val="000000"/>
                </a:solidFill>
                <a:latin typeface="HelvNeueOrange"/>
                <a:hlinkClick r:id="rId3" tooltip="Expertise digitale 2/4"/>
              </a:rPr>
              <a:t>Expertise digitale </a:t>
            </a:r>
            <a:r>
              <a:rPr lang="fr-FR" altLang="fr-FR" b="1">
                <a:solidFill>
                  <a:srgbClr val="000000"/>
                </a:solidFill>
                <a:latin typeface="HelvNeueOrange"/>
              </a:rPr>
              <a:t>++</a:t>
            </a:r>
            <a:endParaRPr lang="fr-FR" altLang="fr-FR">
              <a:solidFill>
                <a:srgbClr val="000000"/>
              </a:solidFill>
              <a:latin typeface="HelvNeueOrange"/>
            </a:endParaRPr>
          </a:p>
          <a:p>
            <a:r>
              <a:rPr lang="fr-FR" altLang="fr-FR">
                <a:solidFill>
                  <a:srgbClr val="000000"/>
                </a:solidFill>
                <a:latin typeface="HelvNeueOrange"/>
              </a:rPr>
              <a:t>Au travail, Angélique passe son temps devant un ordinateur avec </a:t>
            </a:r>
            <a:r>
              <a:rPr lang="fr-FR" altLang="fr-FR" b="1">
                <a:solidFill>
                  <a:srgbClr val="000000"/>
                </a:solidFill>
                <a:latin typeface="HelvNeueOrange"/>
              </a:rPr>
              <a:t>dans une oreille le client, dans l’autre la synthèse vocale</a:t>
            </a:r>
            <a:r>
              <a:rPr lang="fr-FR" altLang="fr-FR">
                <a:solidFill>
                  <a:srgbClr val="000000"/>
                </a:solidFill>
                <a:latin typeface="HelvNeueOrange"/>
              </a:rPr>
              <a:t> qui lui lit le contenu écran et </a:t>
            </a:r>
            <a:r>
              <a:rPr lang="fr-FR" altLang="fr-FR" b="1">
                <a:solidFill>
                  <a:srgbClr val="000000"/>
                </a:solidFill>
                <a:latin typeface="HelvNeueOrange"/>
              </a:rPr>
              <a:t>sous ses doigts sa </a:t>
            </a:r>
            <a:r>
              <a:rPr lang="fr-FR" altLang="fr-FR" b="1">
                <a:solidFill>
                  <a:srgbClr val="000000"/>
                </a:solidFill>
                <a:latin typeface="HelvNeueOrange"/>
                <a:hlinkClick r:id="rId3"/>
              </a:rPr>
              <a:t>plage braille et un clavier AZERTY </a:t>
            </a:r>
            <a:r>
              <a:rPr lang="fr-FR" altLang="fr-FR">
                <a:solidFill>
                  <a:srgbClr val="000000"/>
                </a:solidFill>
                <a:latin typeface="HelvNeueOrange"/>
              </a:rPr>
              <a:t>. C’est très fatiguant parce qu’elle doit, de plus jongler entre des dizaines d’applications différentes pour répondre aux multiples questions des clients.</a:t>
            </a:r>
          </a:p>
          <a:p>
            <a:r>
              <a:rPr lang="fr-FR" altLang="fr-FR">
                <a:solidFill>
                  <a:srgbClr val="000000"/>
                </a:solidFill>
                <a:latin typeface="HelvNeueOrange"/>
              </a:rPr>
              <a:t>Elle aimerait pouvoir se passer du numérique dans sa vie privée mais c’est impossible, aujourd’hui tout passe par internet !</a:t>
            </a:r>
          </a:p>
          <a:p>
            <a:endParaRPr lang="fr-FR" altLang="fr-FR"/>
          </a:p>
        </p:txBody>
      </p:sp>
      <p:sp>
        <p:nvSpPr>
          <p:cNvPr id="4" name="Espace réservé du numéro de diapositive 3">
            <a:extLst>
              <a:ext uri="{FF2B5EF4-FFF2-40B4-BE49-F238E27FC236}">
                <a16:creationId xmlns:a16="http://schemas.microsoft.com/office/drawing/2014/main" id="{2655A76B-33E2-4320-B7A0-A43EED1E5189}"/>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DDC85025-804E-4097-AB64-8B6BDBD55057}"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10</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CDD327B3-FFE7-4B34-9F91-373E266A85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049117474"/>
      </p:ext>
    </p:extLst>
  </p:cSld>
  <p:clrMapOvr>
    <a:masterClrMapping/>
  </p:clrMapOvr>
  <p:transition spd="med">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apositive de titre OFR_TEMPLATE">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236C5D20-4B19-42BD-8B01-2316B4B55C5F}"/>
              </a:ext>
            </a:extLst>
          </p:cNvPr>
          <p:cNvGrpSpPr>
            <a:grpSpLocks/>
          </p:cNvGrpSpPr>
          <p:nvPr/>
        </p:nvGrpSpPr>
        <p:grpSpPr bwMode="auto">
          <a:xfrm>
            <a:off x="314325" y="4233863"/>
            <a:ext cx="612775" cy="612775"/>
            <a:chOff x="313535" y="4233863"/>
            <a:chExt cx="612775" cy="612775"/>
          </a:xfrm>
        </p:grpSpPr>
        <p:sp>
          <p:nvSpPr>
            <p:cNvPr id="6" name="Rectangle 5">
              <a:extLst>
                <a:ext uri="{FF2B5EF4-FFF2-40B4-BE49-F238E27FC236}">
                  <a16:creationId xmlns:a16="http://schemas.microsoft.com/office/drawing/2014/main" id="{30446802-8ACC-4A96-9E5F-6A579FFBE6AA}"/>
                </a:ext>
              </a:extLst>
            </p:cNvPr>
            <p:cNvSpPr>
              <a:spLocks noChangeArrowheads="1"/>
            </p:cNvSpPr>
            <p:nvPr/>
          </p:nvSpPr>
          <p:spPr bwMode="auto">
            <a:xfrm>
              <a:off x="313535" y="4233863"/>
              <a:ext cx="612775" cy="612775"/>
            </a:xfrm>
            <a:prstGeom prst="rect">
              <a:avLst/>
            </a:prstGeom>
            <a:solidFill>
              <a:srgbClr val="FF7900"/>
            </a:solidFill>
            <a:ln>
              <a:noFill/>
            </a:ln>
          </p:spPr>
          <p:txBody>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en-GB" altLang="fr-FR">
                <a:ea typeface="ＭＳ Ｐゴシック" panose="020B0600070205080204" pitchFamily="34" charset="-128"/>
              </a:endParaRPr>
            </a:p>
          </p:txBody>
        </p:sp>
        <p:sp>
          <p:nvSpPr>
            <p:cNvPr id="7" name="Freeform 6">
              <a:extLst>
                <a:ext uri="{FF2B5EF4-FFF2-40B4-BE49-F238E27FC236}">
                  <a16:creationId xmlns:a16="http://schemas.microsoft.com/office/drawing/2014/main" id="{738D6FA3-EF60-4ECA-8C5E-FD968EC60684}"/>
                </a:ext>
              </a:extLst>
            </p:cNvPr>
            <p:cNvSpPr>
              <a:spLocks noEditPoints="1"/>
            </p:cNvSpPr>
            <p:nvPr/>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0F16818B-638D-431E-A508-A8B7AC57AF5D}"/>
                </a:ext>
              </a:extLst>
            </p:cNvPr>
            <p:cNvSpPr>
              <a:spLocks/>
            </p:cNvSpPr>
            <p:nvPr/>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145F9BC3-4D07-4C03-94F0-05E0B9937143}"/>
                </a:ext>
              </a:extLst>
            </p:cNvPr>
            <p:cNvSpPr>
              <a:spLocks noEditPoints="1"/>
            </p:cNvSpPr>
            <p:nvPr/>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8B14EC79-57DA-4EE1-B887-DE0882AF1193}"/>
                </a:ext>
              </a:extLst>
            </p:cNvPr>
            <p:cNvSpPr>
              <a:spLocks noEditPoints="1"/>
            </p:cNvSpPr>
            <p:nvPr/>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4ED0F10F-5BC8-441C-AE86-4313BB7147B9}"/>
                </a:ext>
              </a:extLst>
            </p:cNvPr>
            <p:cNvSpPr>
              <a:spLocks/>
            </p:cNvSpPr>
            <p:nvPr/>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19CC5331-C14D-4223-ACAB-6F5B26B7A868}"/>
                </a:ext>
              </a:extLst>
            </p:cNvPr>
            <p:cNvSpPr>
              <a:spLocks noEditPoints="1"/>
            </p:cNvSpPr>
            <p:nvPr/>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3C2C8024-87BE-4E5C-835B-4480DBC226E8}"/>
                </a:ext>
              </a:extLst>
            </p:cNvPr>
            <p:cNvSpPr>
              <a:spLocks noEditPoints="1"/>
            </p:cNvSpPr>
            <p:nvPr/>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81E1BCC7-6C8E-437D-8CC8-EE609F2589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050" y="4156075"/>
            <a:ext cx="8397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A64E2D62-957A-45BB-9457-EB293A17E9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22900" y="195263"/>
            <a:ext cx="512763"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14326" y="268289"/>
            <a:ext cx="4828498" cy="2301874"/>
          </a:xfrm>
          <a:prstGeom prst="rect">
            <a:avLst/>
          </a:prstGeom>
        </p:spPr>
        <p:txBody>
          <a:bodyPr>
            <a:noAutofit/>
          </a:bodyPr>
          <a:lstStyle>
            <a:lvl1pPr algn="l">
              <a:lnSpc>
                <a:spcPct val="85000"/>
              </a:lnSpc>
              <a:defRPr sz="3600" baseline="0">
                <a:solidFill>
                  <a:schemeClr val="bg1"/>
                </a:solidFill>
              </a:defRPr>
            </a:lvl1pPr>
          </a:lstStyle>
          <a:p>
            <a:r>
              <a:rPr lang="fr-FR" noProof="0"/>
              <a:t>Modifiez le style du titre</a:t>
            </a:r>
            <a:endParaRPr lang="fr-FR" noProof="0" dirty="0"/>
          </a:p>
        </p:txBody>
      </p:sp>
      <p:sp>
        <p:nvSpPr>
          <p:cNvPr id="42" name="Subtitle 2"/>
          <p:cNvSpPr>
            <a:spLocks noGrp="1"/>
          </p:cNvSpPr>
          <p:nvPr>
            <p:ph type="subTitle" idx="1"/>
          </p:nvPr>
        </p:nvSpPr>
        <p:spPr>
          <a:xfrm>
            <a:off x="310687" y="2704144"/>
            <a:ext cx="4831185" cy="966156"/>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600"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fr-FR"/>
              <a:t>Modifiez le style des sous-titres du masque</a:t>
            </a:r>
            <a:endParaRPr lang="fr-FR" dirty="0"/>
          </a:p>
        </p:txBody>
      </p:sp>
      <p:sp>
        <p:nvSpPr>
          <p:cNvPr id="17" name="Text Placeholder 17"/>
          <p:cNvSpPr>
            <a:spLocks noGrp="1"/>
          </p:cNvSpPr>
          <p:nvPr>
            <p:ph type="body" sz="quarter" idx="16"/>
          </p:nvPr>
        </p:nvSpPr>
        <p:spPr>
          <a:xfrm>
            <a:off x="5935538" y="266701"/>
            <a:ext cx="3028950" cy="3403600"/>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800" baseline="0">
                <a:solidFill>
                  <a:srgbClr val="FF7900"/>
                </a:solidFill>
              </a:defRPr>
            </a:lvl1pPr>
            <a:lvl2pPr>
              <a:defRPr>
                <a:solidFill>
                  <a:schemeClr val="bg1"/>
                </a:solidFill>
              </a:defRPr>
            </a:lvl2pPr>
          </a:lstStyle>
          <a:p>
            <a:pPr lvl="0"/>
            <a:r>
              <a:rPr lang="fr-FR"/>
              <a:t>Cliquez pour modifier les styles du texte du masque</a:t>
            </a:r>
          </a:p>
        </p:txBody>
      </p:sp>
    </p:spTree>
    <p:extLst>
      <p:ext uri="{BB962C8B-B14F-4D97-AF65-F5344CB8AC3E}">
        <p14:creationId xmlns:p14="http://schemas.microsoft.com/office/powerpoint/2010/main" val="4061570944"/>
      </p:ext>
    </p:extLst>
  </p:cSld>
  <p:clrMapOvr>
    <a:masterClrMapping/>
  </p:clrMapOvr>
  <p:transition spd="med">
    <p:fade/>
  </p:transition>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933D9E7A-4A36-434F-A91F-C246661827B2}"/>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5BD36C90-29BD-4D08-981E-D9159EF934F0}"/>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8F089770-0818-42EE-AB81-AC1C4530AA4B}"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FA157143-AAB1-445A-96A8-D413716C0D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F79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191163550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7F6AB84-B402-44D6-B9F3-8BF5CCBD79E4}"/>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5E75DF7D-1FAC-48F4-9AD6-BC740AA7AABB}"/>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BCDDEB2-7795-4DE8-9C7B-D380CCBDB63C}"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223D5CBC-9CB8-4E8F-88E5-897AA71168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4">
            <a:extLst>
              <a:ext uri="{FF2B5EF4-FFF2-40B4-BE49-F238E27FC236}">
                <a16:creationId xmlns:a16="http://schemas.microsoft.com/office/drawing/2014/main" id="{05A06BED-DEDE-4E88-9EAA-65FFD29D99F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12150" y="4378325"/>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16E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17741735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MMAIRE Access">
    <p:bg>
      <p:bgPr>
        <a:solidFill>
          <a:schemeClr val="tx1"/>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1902B59C-87D3-4047-AF7C-6EFD762AC80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5" name="Rectangle 4">
            <a:extLst>
              <a:ext uri="{FF2B5EF4-FFF2-40B4-BE49-F238E27FC236}">
                <a16:creationId xmlns:a16="http://schemas.microsoft.com/office/drawing/2014/main" id="{6BA2B705-D9A2-47A5-A4BA-B7CD7461F94C}"/>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083367F-42E5-4519-A1F9-CE150E5E65E4}"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6" name="Image 4">
            <a:extLst>
              <a:ext uri="{FF2B5EF4-FFF2-40B4-BE49-F238E27FC236}">
                <a16:creationId xmlns:a16="http://schemas.microsoft.com/office/drawing/2014/main" id="{CD08C020-F168-451D-8D79-909E0B80DA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163"/>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0"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bg1"/>
                </a:solidFill>
              </a:defRPr>
            </a:lvl1pPr>
            <a:lvl2pPr>
              <a:defRPr sz="1800" baseline="0">
                <a:solidFill>
                  <a:srgbClr val="F16E00"/>
                </a:solidFill>
              </a:defRPr>
            </a:lvl2pPr>
            <a:lvl3pPr marL="0" marR="0" indent="0" algn="l" defTabSz="914400" rtl="0" eaLnBrk="1" fontAlgn="auto" latinLnBrk="0" hangingPunct="1">
              <a:lnSpc>
                <a:spcPct val="90000"/>
              </a:lnSpc>
              <a:spcBef>
                <a:spcPts val="600"/>
              </a:spcBef>
              <a:spcAft>
                <a:spcPts val="0"/>
              </a:spcAft>
              <a:buClrTx/>
              <a:buSzTx/>
              <a:buFont typeface="Wingdings" panose="05000000000000000000" pitchFamily="2" charset="2"/>
              <a:buNone/>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Modifiez les styles du texte du masque</a:t>
            </a:r>
          </a:p>
        </p:txBody>
      </p:sp>
    </p:spTree>
    <p:extLst>
      <p:ext uri="{BB962C8B-B14F-4D97-AF65-F5344CB8AC3E}">
        <p14:creationId xmlns:p14="http://schemas.microsoft.com/office/powerpoint/2010/main" val="6761481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OMMAIRE Access">
    <p:bg>
      <p:bgPr>
        <a:solidFill>
          <a:schemeClr val="tx1"/>
        </a:solidFill>
        <a:effectLst/>
      </p:bgPr>
    </p:bg>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2BC91486-046C-4764-ADFB-07E11B49B8C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6" name="Rectangle 5">
            <a:extLst>
              <a:ext uri="{FF2B5EF4-FFF2-40B4-BE49-F238E27FC236}">
                <a16:creationId xmlns:a16="http://schemas.microsoft.com/office/drawing/2014/main" id="{23E7ADB0-431C-4EBF-A0C9-5E88529E720E}"/>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CAE082A8-360F-495F-A721-943734AEF9FA}"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7" name="Picture 4">
            <a:extLst>
              <a:ext uri="{FF2B5EF4-FFF2-40B4-BE49-F238E27FC236}">
                <a16:creationId xmlns:a16="http://schemas.microsoft.com/office/drawing/2014/main" id="{15C53BFD-4380-4FC5-ACFA-275E6B1858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3" name="Espace réservé du contenu 12"/>
          <p:cNvSpPr>
            <a:spLocks noGrp="1"/>
          </p:cNvSpPr>
          <p:nvPr>
            <p:ph sz="quarter" idx="10"/>
          </p:nvPr>
        </p:nvSpPr>
        <p:spPr>
          <a:xfrm>
            <a:off x="827088" y="1131888"/>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17" name="Espace réservé du contenu 12"/>
          <p:cNvSpPr>
            <a:spLocks noGrp="1"/>
          </p:cNvSpPr>
          <p:nvPr>
            <p:ph sz="quarter" idx="11"/>
          </p:nvPr>
        </p:nvSpPr>
        <p:spPr>
          <a:xfrm>
            <a:off x="5148064" y="1131590"/>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62893682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s 2 colonnes ACCESS BLANC">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2467E1-34B2-440F-9C6F-5C49E3495B42}"/>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43374322-0FE5-408F-BFC1-E9D7133E608F}"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6" name="TextBox 6">
            <a:extLst>
              <a:ext uri="{FF2B5EF4-FFF2-40B4-BE49-F238E27FC236}">
                <a16:creationId xmlns:a16="http://schemas.microsoft.com/office/drawing/2014/main" id="{01B7D6BF-FE15-4A6B-A470-13955487002C}"/>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pic>
        <p:nvPicPr>
          <p:cNvPr id="7" name="Picture 4">
            <a:extLst>
              <a:ext uri="{FF2B5EF4-FFF2-40B4-BE49-F238E27FC236}">
                <a16:creationId xmlns:a16="http://schemas.microsoft.com/office/drawing/2014/main" id="{7DE0C705-4C31-4381-A68C-6FF6121955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13" name="Content Placeholder 2"/>
          <p:cNvSpPr>
            <a:spLocks noGrp="1"/>
          </p:cNvSpPr>
          <p:nvPr>
            <p:ph sz="half" idx="1"/>
          </p:nvPr>
        </p:nvSpPr>
        <p:spPr>
          <a:xfrm>
            <a:off x="853323" y="1184275"/>
            <a:ext cx="3744416" cy="3332163"/>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11" name="Content Placeholder 2"/>
          <p:cNvSpPr>
            <a:spLocks noGrp="1"/>
          </p:cNvSpPr>
          <p:nvPr>
            <p:ph sz="half" idx="10"/>
          </p:nvPr>
        </p:nvSpPr>
        <p:spPr>
          <a:xfrm>
            <a:off x="4813763" y="1184274"/>
            <a:ext cx="4104456" cy="3331691"/>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Tree>
    <p:extLst>
      <p:ext uri="{BB962C8B-B14F-4D97-AF65-F5344CB8AC3E}">
        <p14:creationId xmlns:p14="http://schemas.microsoft.com/office/powerpoint/2010/main" val="374029109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DYS 1 colonne BLANC">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A68125-52F0-4C7B-A124-4B753DF5564F}"/>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49573263-34DC-4D5B-819E-63051AC5B0E5}"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B6C7E1EF-43F8-4048-B005-3145E2C63F78}"/>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pic>
        <p:nvPicPr>
          <p:cNvPr id="6" name="Picture 4">
            <a:extLst>
              <a:ext uri="{FF2B5EF4-FFF2-40B4-BE49-F238E27FC236}">
                <a16:creationId xmlns:a16="http://schemas.microsoft.com/office/drawing/2014/main" id="{5B2B6364-78FE-4019-B720-1DFD933057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238335473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RCI OFR SIMPLE NOIR">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C5FB73-081B-4BF9-AB10-6275F6D90941}"/>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678EA5FD-E8FE-4D5B-BCE1-3C156D75B6CA}"/>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201906A5-E688-4571-84A0-F71B90580F02}"/>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1E891B5D-2BD6-4421-8803-09F84BF6B617}"/>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27779348-8200-484A-8C62-400F11B1329B}"/>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3014FCF6-8F21-483A-9D26-3F024D272489}"/>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7B31CD2E-45A9-4A7F-BE5F-552A30D405F8}"/>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5C40013A-E6FA-45C6-A7AC-D2C179E47B13}"/>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E991CF5-0D03-4516-9FAD-631E9DC2E996}"/>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D9D3C605-B89C-4F65-B2B5-0208FDE874D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12">
            <a:extLst>
              <a:ext uri="{FF2B5EF4-FFF2-40B4-BE49-F238E27FC236}">
                <a16:creationId xmlns:a16="http://schemas.microsoft.com/office/drawing/2014/main" id="{F232A673-2DDA-4BB2-B469-641AC8EA7669}"/>
              </a:ext>
            </a:extLst>
          </p:cNvPr>
          <p:cNvSpPr txBox="1"/>
          <p:nvPr userDrawn="1"/>
        </p:nvSpPr>
        <p:spPr>
          <a:xfrm>
            <a:off x="428625" y="3292475"/>
            <a:ext cx="7456488" cy="603250"/>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solidFill>
                  <a:srgbClr val="FFFFFF"/>
                </a:solidFill>
                <a:latin typeface="Helvetica 75 Bold" pitchFamily="34" charset="0"/>
                <a:ea typeface="+mn-ea"/>
                <a:cs typeface="Arial" panose="020B0604020202020204" pitchFamily="34" charset="0"/>
              </a:rPr>
              <a:t>Pour toute demande d’accompagnement  :  	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62845731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CLUSION">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DD454A74-CA84-4002-8803-61A71C745C67}"/>
              </a:ext>
            </a:extLst>
          </p:cNvPr>
          <p:cNvGrpSpPr>
            <a:grpSpLocks/>
          </p:cNvGrpSpPr>
          <p:nvPr userDrawn="1"/>
        </p:nvGrpSpPr>
        <p:grpSpPr bwMode="auto">
          <a:xfrm>
            <a:off x="314325" y="4233863"/>
            <a:ext cx="612775" cy="612775"/>
            <a:chOff x="313535" y="4233863"/>
            <a:chExt cx="612775" cy="612775"/>
          </a:xfrm>
        </p:grpSpPr>
        <p:sp>
          <p:nvSpPr>
            <p:cNvPr id="6" name="Rectangle 3">
              <a:extLst>
                <a:ext uri="{FF2B5EF4-FFF2-40B4-BE49-F238E27FC236}">
                  <a16:creationId xmlns:a16="http://schemas.microsoft.com/office/drawing/2014/main" id="{DF84EB55-DFBA-45D9-B451-DB85574E474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7" name="Freeform 6">
              <a:extLst>
                <a:ext uri="{FF2B5EF4-FFF2-40B4-BE49-F238E27FC236}">
                  <a16:creationId xmlns:a16="http://schemas.microsoft.com/office/drawing/2014/main" id="{AEDB33D9-039A-4669-A2AC-C2D7248AF019}"/>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5C241A29-AE7C-4F71-B2C4-00C22EB691A3}"/>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D1A20D33-CDEA-4F98-AA58-4D27000004E3}"/>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40CA5207-2E17-4EC7-86A4-A8BAE62A12EF}"/>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53A0890F-2E6F-42AF-AA59-1475879111F5}"/>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93925424-8ECA-4EDB-9F26-5FBDB8A0018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2D35E3AF-0BBD-4B0D-91BD-40708471484F}"/>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B3BEA7B5-A7A6-443A-A240-0E9A1BA370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313535" y="267618"/>
            <a:ext cx="6202681" cy="743744"/>
          </a:xfrm>
          <a:prstGeom prst="rect">
            <a:avLst/>
          </a:prstGeom>
        </p:spPr>
        <p:txBody>
          <a:bodyPr/>
          <a:lstStyle>
            <a:lvl1pPr algn="l">
              <a:defRPr sz="4000">
                <a:solidFill>
                  <a:schemeClr val="bg1"/>
                </a:solidFill>
              </a:defRPr>
            </a:lvl1pPr>
          </a:lstStyle>
          <a:p>
            <a:r>
              <a:rPr lang="fr-FR" dirty="0"/>
              <a:t>Modifiez le style du titre</a:t>
            </a:r>
          </a:p>
        </p:txBody>
      </p:sp>
      <p:sp>
        <p:nvSpPr>
          <p:cNvPr id="16" name="Espace réservé du contenu 5"/>
          <p:cNvSpPr>
            <a:spLocks noGrp="1"/>
          </p:cNvSpPr>
          <p:nvPr>
            <p:ph sz="quarter" idx="10"/>
          </p:nvPr>
        </p:nvSpPr>
        <p:spPr>
          <a:xfrm>
            <a:off x="338465" y="1177192"/>
            <a:ext cx="7839075" cy="504825"/>
          </a:xfrm>
          <a:prstGeom prst="rect">
            <a:avLst/>
          </a:prstGeom>
        </p:spPr>
        <p:txBody>
          <a:bodyPr/>
          <a:lstStyle>
            <a:lvl1pPr>
              <a:defRPr sz="1600">
                <a:solidFill>
                  <a:schemeClr val="bg1"/>
                </a:solidFill>
              </a:defRPr>
            </a:lvl1pPr>
          </a:lstStyle>
          <a:p>
            <a:pPr lvl="0"/>
            <a:r>
              <a:rPr lang="fr-FR"/>
              <a:t>Cliquez pour modifier les styles du texte du masque</a:t>
            </a:r>
          </a:p>
        </p:txBody>
      </p:sp>
      <p:sp>
        <p:nvSpPr>
          <p:cNvPr id="18" name="Espace réservé du contenu 5"/>
          <p:cNvSpPr>
            <a:spLocks noGrp="1"/>
          </p:cNvSpPr>
          <p:nvPr>
            <p:ph sz="quarter" idx="11"/>
          </p:nvPr>
        </p:nvSpPr>
        <p:spPr>
          <a:xfrm>
            <a:off x="367912" y="1923678"/>
            <a:ext cx="7839075" cy="504825"/>
          </a:xfrm>
          <a:prstGeom prst="rect">
            <a:avLst/>
          </a:prstGeom>
        </p:spPr>
        <p:txBody>
          <a:bodyPr/>
          <a:lstStyle>
            <a:lvl1pPr>
              <a:defRPr sz="1400" baseline="0">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166524691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ERCI OFR SIMPLE NOI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253209-5E9B-408F-86DC-4909DB43B3AD}"/>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8E431DA8-FDC6-43C3-8E7A-B9205F67D1B3}"/>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5" name="Freeform 6">
              <a:extLst>
                <a:ext uri="{FF2B5EF4-FFF2-40B4-BE49-F238E27FC236}">
                  <a16:creationId xmlns:a16="http://schemas.microsoft.com/office/drawing/2014/main" id="{42DBDE13-86A2-4344-9704-9DBC3E03A145}"/>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0DF4A266-9F72-45F0-BB80-A252FA0ED97D}"/>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B728A7D-7C15-440D-9E80-41F23A346AC0}"/>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4D51C406-6394-473A-869B-3B1A2E9AB135}"/>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779079AD-E403-4663-BB2C-E8D0C97BC42A}"/>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DA51005E-FF10-4CB2-85F6-1DF8F21FF492}"/>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4DE8F35-A98C-412E-AFDE-DB09B9B0B73D}"/>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12" name="Groupe 10">
            <a:extLst>
              <a:ext uri="{FF2B5EF4-FFF2-40B4-BE49-F238E27FC236}">
                <a16:creationId xmlns:a16="http://schemas.microsoft.com/office/drawing/2014/main" id="{A9A10D0C-1A7B-4FBF-90F7-D3404587ABB5}"/>
              </a:ext>
            </a:extLst>
          </p:cNvPr>
          <p:cNvGrpSpPr>
            <a:grpSpLocks/>
          </p:cNvGrpSpPr>
          <p:nvPr userDrawn="1"/>
        </p:nvGrpSpPr>
        <p:grpSpPr bwMode="auto">
          <a:xfrm>
            <a:off x="7885113" y="4011613"/>
            <a:ext cx="884237" cy="857250"/>
            <a:chOff x="7934758" y="4011910"/>
            <a:chExt cx="885714" cy="857143"/>
          </a:xfrm>
        </p:grpSpPr>
        <p:pic>
          <p:nvPicPr>
            <p:cNvPr id="13" name="Image 11">
              <a:extLst>
                <a:ext uri="{FF2B5EF4-FFF2-40B4-BE49-F238E27FC236}">
                  <a16:creationId xmlns:a16="http://schemas.microsoft.com/office/drawing/2014/main" id="{5C9C367B-6160-432D-BFAF-32B554F331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4758" y="4011910"/>
              <a:ext cx="885714" cy="8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llipse 13">
              <a:extLst>
                <a:ext uri="{FF2B5EF4-FFF2-40B4-BE49-F238E27FC236}">
                  <a16:creationId xmlns:a16="http://schemas.microsoft.com/office/drawing/2014/main" id="{CF1C61E0-145D-4436-95BA-5E19BCA01B4B}"/>
                </a:ext>
              </a:extLst>
            </p:cNvPr>
            <p:cNvSpPr/>
            <p:nvPr userDrawn="1"/>
          </p:nvSpPr>
          <p:spPr>
            <a:xfrm>
              <a:off x="7999954" y="4080163"/>
              <a:ext cx="755323" cy="74603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grpSp>
      <p:sp>
        <p:nvSpPr>
          <p:cNvPr id="15" name="ZoneTexte 14">
            <a:extLst>
              <a:ext uri="{FF2B5EF4-FFF2-40B4-BE49-F238E27FC236}">
                <a16:creationId xmlns:a16="http://schemas.microsoft.com/office/drawing/2014/main" id="{F31607B8-9D87-4390-9ADA-976C60B3FE91}"/>
              </a:ext>
            </a:extLst>
          </p:cNvPr>
          <p:cNvSpPr txBox="1"/>
          <p:nvPr userDrawn="1"/>
        </p:nvSpPr>
        <p:spPr>
          <a:xfrm>
            <a:off x="347663" y="1177925"/>
            <a:ext cx="4933950" cy="873125"/>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Pour toute demande d’accompagnement :</a:t>
            </a:r>
          </a:p>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tx1"/>
                </a:solidFill>
              </a:defRPr>
            </a:lvl1pPr>
          </a:lstStyle>
          <a:p>
            <a:r>
              <a:rPr lang="fr-FR"/>
              <a:t>Modifiez le style du titre</a:t>
            </a:r>
            <a:endParaRPr lang="fr-FR" dirty="0"/>
          </a:p>
        </p:txBody>
      </p:sp>
    </p:spTree>
    <p:extLst>
      <p:ext uri="{BB962C8B-B14F-4D97-AF65-F5344CB8AC3E}">
        <p14:creationId xmlns:p14="http://schemas.microsoft.com/office/powerpoint/2010/main" val="363956609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solidFill>
                  <a:schemeClr val="bg1"/>
                </a:solidFill>
              </a:defRPr>
            </a:lvl3pPr>
            <a:lvl4pPr marL="401638" indent="-401638">
              <a:lnSpc>
                <a:spcPct val="85000"/>
              </a:lnSpc>
              <a:spcAft>
                <a:spcPts val="800"/>
              </a:spcAft>
              <a:buFont typeface="+mj-lt"/>
              <a:buNone/>
              <a:defRPr sz="3000">
                <a:solidFill>
                  <a:schemeClr val="bg1"/>
                </a:solidFill>
              </a:defRPr>
            </a:lvl4pPr>
            <a:lvl5pPr marL="0" indent="0">
              <a:lnSpc>
                <a:spcPct val="85000"/>
              </a:lnSpc>
              <a:spcAft>
                <a:spcPts val="800"/>
              </a:spcAft>
              <a:buFont typeface="+mj-lt"/>
              <a:buNone/>
              <a:defRPr sz="3000">
                <a:solidFill>
                  <a:schemeClr val="bg1"/>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5806447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Merci">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9D0B755-706C-466C-9A58-F7E0003198CA}"/>
              </a:ext>
            </a:extLst>
          </p:cNvPr>
          <p:cNvGrpSpPr>
            <a:grpSpLocks/>
          </p:cNvGrpSpPr>
          <p:nvPr/>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FEBFBD96-BAD4-454B-AD42-2DB9B210C63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87FDD2FB-8B00-4646-B72B-0A1C78E689AF}"/>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0552CC0D-A6C2-489B-97B3-D0876EB5CBDA}"/>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12DB3D50-CAF6-4B8C-8035-BFB0A16984E4}"/>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7C06AB8F-0507-4488-A430-B2C3BAF42DD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C525A4E0-A728-4823-B241-C10BB83562F8}"/>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3217C3EA-91CD-47A2-8878-30268151C78D}"/>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96386796-8E19-4237-A549-6A5B209409D0}"/>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31FA1422-E542-4B4F-9A28-49C7984CB1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788343" y="1707654"/>
            <a:ext cx="4831159" cy="743744"/>
          </a:xfrm>
          <a:prstGeom prst="rect">
            <a:avLst/>
          </a:prstGeom>
        </p:spPr>
        <p:txBody>
          <a:bodyPr/>
          <a:lstStyle>
            <a:lvl1pPr algn="l">
              <a:defRPr sz="4000">
                <a:solidFill>
                  <a:schemeClr val="bg1"/>
                </a:solidFill>
              </a:defRPr>
            </a:lvl1pPr>
          </a:lstStyle>
          <a:p>
            <a:r>
              <a:rPr lang="fr-FR" dirty="0"/>
              <a:t>Modifiez le style du titre</a:t>
            </a:r>
          </a:p>
        </p:txBody>
      </p:sp>
    </p:spTree>
    <p:extLst>
      <p:ext uri="{BB962C8B-B14F-4D97-AF65-F5344CB8AC3E}">
        <p14:creationId xmlns:p14="http://schemas.microsoft.com/office/powerpoint/2010/main" val="1454663364"/>
      </p:ext>
    </p:extLst>
  </p:cSld>
  <p:clrMapOvr>
    <a:masterClrMapping/>
  </p:clrMapOvr>
  <p:transition spd="med">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ux contenu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7E3CCB8F-19DC-4956-A35D-F862AB844DB5}"/>
              </a:ext>
            </a:extLst>
          </p:cNvPr>
          <p:cNvSpPr>
            <a:spLocks noChangeArrowheads="1"/>
          </p:cNvSpPr>
          <p:nvPr userDrawn="1"/>
        </p:nvSpPr>
        <p:spPr bwMode="auto">
          <a:xfrm>
            <a:off x="44450" y="4876800"/>
            <a:ext cx="501650"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r>
              <a:rPr lang="en-GB" altLang="fr-FR" sz="800" b="1" dirty="0">
                <a:solidFill>
                  <a:schemeClr val="bg2"/>
                </a:solidFill>
                <a:ea typeface="ＭＳ Ｐゴシック" pitchFamily="34" charset="-128"/>
              </a:rPr>
              <a:t>p.</a:t>
            </a:r>
            <a:fld id="{0D43FB73-4A17-452D-815F-FC154E499C88}" type="slidenum">
              <a:rPr lang="en-GB" altLang="fr-FR" sz="800" b="1" smtClean="0">
                <a:solidFill>
                  <a:schemeClr val="bg2"/>
                </a:solidFill>
                <a:ea typeface="ＭＳ Ｐゴシック" pitchFamily="34" charset="-128"/>
              </a:rPr>
              <a:pPr algn="ctr">
                <a:defRPr/>
              </a:pPr>
              <a:t>‹N°›</a:t>
            </a:fld>
            <a:endParaRPr lang="fr-FR" altLang="fr-FR" sz="800" b="1" dirty="0">
              <a:solidFill>
                <a:schemeClr val="bg2"/>
              </a:solidFill>
              <a:ea typeface="ＭＳ Ｐゴシック" pitchFamily="34" charset="-128"/>
            </a:endParaRPr>
          </a:p>
        </p:txBody>
      </p:sp>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6" name="Espace réservé du pied de page 15">
            <a:extLst>
              <a:ext uri="{FF2B5EF4-FFF2-40B4-BE49-F238E27FC236}">
                <a16:creationId xmlns:a16="http://schemas.microsoft.com/office/drawing/2014/main" id="{6FD46EF8-DDA9-4DA2-9076-FEC607E4DC5B}"/>
              </a:ext>
            </a:extLst>
          </p:cNvPr>
          <p:cNvSpPr>
            <a:spLocks noGrp="1"/>
          </p:cNvSpPr>
          <p:nvPr>
            <p:ph type="ftr" sz="quarter" idx="14"/>
          </p:nvPr>
        </p:nvSpPr>
        <p:spPr>
          <a:xfrm>
            <a:off x="684213" y="4875213"/>
            <a:ext cx="1800225" cy="288925"/>
          </a:xfrm>
        </p:spPr>
        <p:txBody>
          <a:bodyPr/>
          <a:lstStyle>
            <a:lvl1pPr>
              <a:defRPr sz="1050"/>
            </a:lvl1pPr>
          </a:lstStyle>
          <a:p>
            <a:pPr>
              <a:defRPr/>
            </a:pPr>
            <a:r>
              <a:rPr lang="fr-FR"/>
              <a:t>Interne Orange</a:t>
            </a:r>
            <a:endParaRPr lang="fr-FR" dirty="0"/>
          </a:p>
        </p:txBody>
      </p:sp>
    </p:spTree>
    <p:extLst>
      <p:ext uri="{BB962C8B-B14F-4D97-AF65-F5344CB8AC3E}">
        <p14:creationId xmlns:p14="http://schemas.microsoft.com/office/powerpoint/2010/main" val="1922964817"/>
      </p:ext>
    </p:extLst>
  </p:cSld>
  <p:clrMapOvr>
    <a:masterClrMapping/>
  </p:clrMapOvr>
  <p:transition spd="slow">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dirty="0"/>
              <a:t>Cliquez sur l'icône pour ajouter une image</a:t>
            </a:r>
          </a:p>
        </p:txBody>
      </p:sp>
      <p:sp>
        <p:nvSpPr>
          <p:cNvPr id="3" name="Title 2"/>
          <p:cNvSpPr>
            <a:spLocks noGrp="1"/>
          </p:cNvSpPr>
          <p:nvPr>
            <p:ph type="title"/>
          </p:nvPr>
        </p:nvSpPr>
        <p:spPr/>
        <p:txBody>
          <a:bodyPr/>
          <a:lstStyle>
            <a:lvl1pPr>
              <a:defRPr>
                <a:solidFill>
                  <a:srgbClr val="FF6600"/>
                </a:solidFill>
              </a:defRPr>
            </a:lvl1pPr>
          </a:lstStyle>
          <a:p>
            <a:r>
              <a:rPr lang="fr-FR"/>
              <a:t>Modifiez le style du titre</a:t>
            </a:r>
            <a:endParaRPr lang="en-GB" dirty="0"/>
          </a:p>
        </p:txBody>
      </p:sp>
    </p:spTree>
    <p:extLst>
      <p:ext uri="{BB962C8B-B14F-4D97-AF65-F5344CB8AC3E}">
        <p14:creationId xmlns:p14="http://schemas.microsoft.com/office/powerpoint/2010/main" val="105604567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solidFill>
                  <a:srgbClr val="FF6600"/>
                </a:solidFill>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A5A7F0E5-9B21-48BE-9D79-0FD2D235E25F}"/>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9A09757F-5B55-4DB7-804B-DD203FF7B6DC}"/>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A890DBB4-A4DB-4F3E-AA36-CDD4C29E648F}" type="slidenum">
              <a:rPr lang="fr-FR"/>
              <a:pPr>
                <a:defRPr/>
              </a:pPr>
              <a:t>‹N°›</a:t>
            </a:fld>
            <a:endParaRPr lang="fr-FR" dirty="0"/>
          </a:p>
        </p:txBody>
      </p:sp>
    </p:spTree>
    <p:extLst>
      <p:ext uri="{BB962C8B-B14F-4D97-AF65-F5344CB8AC3E}">
        <p14:creationId xmlns:p14="http://schemas.microsoft.com/office/powerpoint/2010/main" val="2016067338"/>
      </p:ext>
    </p:extLst>
  </p:cSld>
  <p:clrMapOvr>
    <a:masterClrMapping/>
  </p:clrMapOvr>
  <p:transition spd="slow">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B9E06EFF-81E2-436E-957A-C8585C5EF461}"/>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279F8733-BF7F-4AC1-8D1A-63C743380DBB}"/>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87491E78-F443-48AE-8E1F-692B061FE85D}" type="slidenum">
              <a:rPr lang="fr-FR"/>
              <a:pPr>
                <a:defRPr/>
              </a:pPr>
              <a:t>‹N°›</a:t>
            </a:fld>
            <a:endParaRPr lang="fr-FR" dirty="0"/>
          </a:p>
        </p:txBody>
      </p:sp>
    </p:spTree>
    <p:extLst>
      <p:ext uri="{BB962C8B-B14F-4D97-AF65-F5344CB8AC3E}">
        <p14:creationId xmlns:p14="http://schemas.microsoft.com/office/powerpoint/2010/main" val="3717963647"/>
      </p:ext>
    </p:extLst>
  </p:cSld>
  <p:clrMapOvr>
    <a:masterClrMapping/>
  </p:clrMapOvr>
  <p:transition spd="slow">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499220"/>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u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5C8A2-F3C9-45B3-AB8E-301FC40C8630}"/>
              </a:ext>
            </a:extLst>
          </p:cNvPr>
          <p:cNvSpPr>
            <a:spLocks noChangeArrowheads="1"/>
          </p:cNvSpPr>
          <p:nvPr/>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0396B531-4F68-49F3-B70F-58A358D812B4}"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74F4FA68-A13D-4B66-9112-D8F1798D0DA6}"/>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2210932686"/>
      </p:ext>
    </p:extLst>
  </p:cSld>
  <p:clrMapOvr>
    <a:masterClrMapping/>
  </p:clrMapOvr>
  <p:transition spd="med">
    <p:fade/>
  </p:transition>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9F389C9-943C-4162-BB8C-C0EA375E14AD}"/>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371485508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7125EA60-4253-498F-A175-03B8930EA8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223978774"/>
      </p:ext>
    </p:extLst>
  </p:cSld>
  <p:clrMapOvr>
    <a:masterClrMapping/>
  </p:clrMapOvr>
  <p:transition spd="med">
    <p:fade/>
  </p:transition>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uces simples">
    <p:spTree>
      <p:nvGrpSpPr>
        <p:cNvPr id="1" name=""/>
        <p:cNvGrpSpPr/>
        <p:nvPr/>
      </p:nvGrpSpPr>
      <p:grpSpPr>
        <a:xfrm>
          <a:off x="0" y="0"/>
          <a:ext cx="0" cy="0"/>
          <a:chOff x="0" y="0"/>
          <a:chExt cx="0" cy="0"/>
        </a:xfrm>
      </p:grpSpPr>
      <p:sp>
        <p:nvSpPr>
          <p:cNvPr id="2" name="Titre 1"/>
          <p:cNvSpPr>
            <a:spLocks noGrp="1"/>
          </p:cNvSpPr>
          <p:nvPr>
            <p:ph type="title"/>
          </p:nvPr>
        </p:nvSpPr>
        <p:spPr>
          <a:xfrm>
            <a:off x="1016213" y="302400"/>
            <a:ext cx="7084800" cy="737100"/>
          </a:xfrm>
          <a:prstGeom prst="rect">
            <a:avLst/>
          </a:prstGeom>
        </p:spPr>
        <p:txBody>
          <a:bodyPr/>
          <a:lstStyle>
            <a:lvl1pPr algn="l">
              <a:defRPr baseline="0"/>
            </a:lvl1pPr>
          </a:lstStyle>
          <a:p>
            <a:r>
              <a:rPr lang="fr-FR"/>
              <a:t>Modifiez le style du titre</a:t>
            </a:r>
            <a:endParaRPr lang="fr-FR" dirty="0"/>
          </a:p>
        </p:txBody>
      </p:sp>
      <p:sp>
        <p:nvSpPr>
          <p:cNvPr id="26" name="Espace réservé du contenu 2"/>
          <p:cNvSpPr>
            <a:spLocks noGrp="1"/>
          </p:cNvSpPr>
          <p:nvPr>
            <p:ph idx="1"/>
          </p:nvPr>
        </p:nvSpPr>
        <p:spPr>
          <a:xfrm>
            <a:off x="1042989" y="1329929"/>
            <a:ext cx="7058025" cy="2915840"/>
          </a:xfrm>
          <a:prstGeom prst="rect">
            <a:avLst/>
          </a:prstGeom>
        </p:spPr>
        <p:txBody>
          <a:bodyPr/>
          <a:lstStyle>
            <a:lvl1pPr>
              <a:defRPr sz="1800" baseline="0"/>
            </a:lvl1pPr>
            <a:lvl2pPr>
              <a:spcAft>
                <a:spcPct val="0"/>
              </a:spcAft>
              <a:buFont typeface="Arial" charset="0"/>
              <a:buChar char="–"/>
              <a:defRPr/>
            </a:lvl2pPr>
          </a:lstStyle>
          <a:p>
            <a:pPr lvl="0"/>
            <a:r>
              <a:rPr lang="fr-FR"/>
              <a:t>Cliquez pour modifier les styles du texte du masque</a:t>
            </a:r>
          </a:p>
        </p:txBody>
      </p:sp>
    </p:spTree>
    <p:extLst>
      <p:ext uri="{BB962C8B-B14F-4D97-AF65-F5344CB8AC3E}">
        <p14:creationId xmlns:p14="http://schemas.microsoft.com/office/powerpoint/2010/main" val="901041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331501050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9066A424-C65D-410E-97F9-95CA9F8D2E11}"/>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1816146790"/>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E7648017-6705-4678-A2C6-B5C6FDEF7A3F}"/>
              </a:ext>
            </a:extLst>
          </p:cNvPr>
          <p:cNvGrpSpPr>
            <a:grpSpLocks/>
          </p:cNvGrpSpPr>
          <p:nvPr userDrawn="1"/>
        </p:nvGrpSpPr>
        <p:grpSpPr bwMode="auto">
          <a:xfrm>
            <a:off x="314325" y="4233863"/>
            <a:ext cx="612775" cy="612775"/>
            <a:chOff x="313535" y="4233863"/>
            <a:chExt cx="612775" cy="612775"/>
          </a:xfrm>
        </p:grpSpPr>
        <p:sp>
          <p:nvSpPr>
            <p:cNvPr id="6" name="Rectangle 6">
              <a:extLst>
                <a:ext uri="{FF2B5EF4-FFF2-40B4-BE49-F238E27FC236}">
                  <a16:creationId xmlns:a16="http://schemas.microsoft.com/office/drawing/2014/main" id="{EED5696E-275F-402D-B2C0-F1C27B27A08C}"/>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7" name="Freeform 6">
              <a:extLst>
                <a:ext uri="{FF2B5EF4-FFF2-40B4-BE49-F238E27FC236}">
                  <a16:creationId xmlns:a16="http://schemas.microsoft.com/office/drawing/2014/main" id="{26EEEF7F-BBCC-43B8-A13E-C0250D9CD37A}"/>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9D97D05F-C815-4F73-B7E1-EFBEE512BEA6}"/>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D4C282CD-1864-4B04-B814-4FEB65E71B55}"/>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9C30B5BC-E3D7-4785-B28A-0405CFFCA02C}"/>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CEE7DAB3-B997-47E5-B7D5-061A69E8A256}"/>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2A771C70-B447-4BC9-AA33-3A30C150F9D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17282B2A-C9D8-496C-88F7-A54966E5F433}"/>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2" name="Title 1"/>
          <p:cNvSpPr>
            <a:spLocks noGrp="1"/>
          </p:cNvSpPr>
          <p:nvPr>
            <p:ph type="ctrTitle"/>
          </p:nvPr>
        </p:nvSpPr>
        <p:spPr>
          <a:xfrm>
            <a:off x="314326" y="268289"/>
            <a:ext cx="4828498" cy="2301874"/>
          </a:xfrm>
        </p:spPr>
        <p:txBody>
          <a:bodyPr/>
          <a:lstStyle>
            <a:lvl1pPr algn="l">
              <a:lnSpc>
                <a:spcPct val="85000"/>
              </a:lnSpc>
              <a:defRPr sz="5500" baseline="0">
                <a:solidFill>
                  <a:schemeClr val="tx1"/>
                </a:solidFill>
              </a:defRPr>
            </a:lvl1pPr>
          </a:lstStyle>
          <a:p>
            <a:r>
              <a:rPr lang="fr-FR" noProof="0"/>
              <a:t>Modifiez le style du titre</a:t>
            </a:r>
            <a:endParaRPr lang="fr-FR" noProof="0" dirty="0"/>
          </a:p>
        </p:txBody>
      </p:sp>
      <p:sp>
        <p:nvSpPr>
          <p:cNvPr id="17" name="Text Placeholder 17"/>
          <p:cNvSpPr>
            <a:spLocks noGrp="1"/>
          </p:cNvSpPr>
          <p:nvPr>
            <p:ph type="body" sz="quarter" idx="16"/>
          </p:nvPr>
        </p:nvSpPr>
        <p:spPr>
          <a:xfrm>
            <a:off x="5800725" y="266701"/>
            <a:ext cx="3028950" cy="3403600"/>
          </a:xfrm>
        </p:spPr>
        <p:txBody>
          <a:bodyPr/>
          <a:lstStyle>
            <a:lvl1pPr>
              <a:defRPr/>
            </a:lvl1pPr>
          </a:lstStyle>
          <a:p>
            <a:pPr lvl="0"/>
            <a:r>
              <a:rPr lang="fr-FR" noProof="0"/>
              <a:t>Cliquez pour modifier les styles du texte du masque</a:t>
            </a:r>
          </a:p>
          <a:p>
            <a:pPr lvl="1"/>
            <a:r>
              <a:rPr lang="fr-FR" noProof="0"/>
              <a:t>Deuxième niveau</a:t>
            </a:r>
          </a:p>
        </p:txBody>
      </p:sp>
      <p:sp>
        <p:nvSpPr>
          <p:cNvPr id="42" name="Subtitle 2"/>
          <p:cNvSpPr>
            <a:spLocks noGrp="1"/>
          </p:cNvSpPr>
          <p:nvPr>
            <p:ph type="subTitle" idx="1"/>
          </p:nvPr>
        </p:nvSpPr>
        <p:spPr>
          <a:xfrm>
            <a:off x="310687" y="2704144"/>
            <a:ext cx="4831185"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Tree>
    <p:extLst>
      <p:ext uri="{BB962C8B-B14F-4D97-AF65-F5344CB8AC3E}">
        <p14:creationId xmlns:p14="http://schemas.microsoft.com/office/powerpoint/2010/main" val="317172729"/>
      </p:ext>
    </p:extLst>
  </p:cSld>
  <p:clrMapOvr>
    <a:masterClrMapping/>
  </p:clrMapOvr>
  <p:transition spd="med">
    <p:fade/>
  </p:transition>
  <p:hf sldNum="0"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46828E61-269B-4203-82A7-AA21FE430D9F}"/>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4" name="Content Placeholder 2"/>
          <p:cNvSpPr>
            <a:spLocks noGrp="1"/>
          </p:cNvSpPr>
          <p:nvPr>
            <p:ph idx="1"/>
          </p:nvPr>
        </p:nvSpPr>
        <p:spPr>
          <a:xfrm>
            <a:off x="314325" y="268287"/>
            <a:ext cx="8515349" cy="4281487"/>
          </a:xfrm>
        </p:spPr>
        <p:txBody>
          <a:bodyPr/>
          <a:lstStyle>
            <a:lvl1pPr>
              <a:spcBef>
                <a:spcPts val="0"/>
              </a:spcBef>
              <a:defRPr sz="3000"/>
            </a:lvl1pPr>
            <a:lvl2pPr marL="358775" indent="-358775">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3124928323"/>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3439707A-0E22-4B77-B03F-4A22F992EC8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8" name="Text Placeholder 7"/>
          <p:cNvSpPr>
            <a:spLocks noGrp="1"/>
          </p:cNvSpPr>
          <p:nvPr>
            <p:ph type="body" sz="quarter" idx="12"/>
          </p:nvPr>
        </p:nvSpPr>
        <p:spPr>
          <a:xfrm>
            <a:off x="313769" y="268287"/>
            <a:ext cx="6096839" cy="4281487"/>
          </a:xfrm>
        </p:spPr>
        <p:txBody>
          <a:bodyPr>
            <a:normAutofit/>
          </a:bodyPr>
          <a:lstStyle>
            <a:lvl1pPr>
              <a:lnSpc>
                <a:spcPct val="85000"/>
              </a:lnSpc>
              <a:spcBef>
                <a:spcPts val="0"/>
              </a:spcBef>
              <a:buNone/>
              <a:defRPr sz="5500" baseline="0"/>
            </a:lvl1pPr>
            <a:lvl2pPr>
              <a:lnSpc>
                <a:spcPct val="85000"/>
              </a:lnSpc>
              <a:spcBef>
                <a:spcPts val="0"/>
              </a:spcBef>
              <a:defRPr sz="5500"/>
            </a:lvl2pPr>
            <a:lvl3pPr>
              <a:defRPr sz="5500"/>
            </a:lvl3pPr>
            <a:lvl4pPr>
              <a:defRPr sz="5500"/>
            </a:lvl4pPr>
            <a:lvl5pPr>
              <a:defRPr sz="55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699845972"/>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5E564AF2-4B6D-4680-938E-08FF82F65E50}"/>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sz="half" idx="1"/>
          </p:nvPr>
        </p:nvSpPr>
        <p:spPr>
          <a:xfrm>
            <a:off x="314326" y="1184275"/>
            <a:ext cx="3966930" cy="3365499"/>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Content Placeholder 3"/>
          <p:cNvSpPr>
            <a:spLocks noGrp="1"/>
          </p:cNvSpPr>
          <p:nvPr>
            <p:ph sz="half" idx="2"/>
          </p:nvPr>
        </p:nvSpPr>
        <p:spPr>
          <a:xfrm>
            <a:off x="4864795" y="1183698"/>
            <a:ext cx="3964880" cy="3364418"/>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5" name="Title 4"/>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808868095"/>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4B293425-FBBE-4FF2-B940-8129C781726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Title 2"/>
          <p:cNvSpPr>
            <a:spLocks noGrp="1"/>
          </p:cNvSpPr>
          <p:nvPr>
            <p:ph type="title"/>
          </p:nvPr>
        </p:nvSpPr>
        <p:spPr/>
        <p:txBody>
          <a:bodyPr/>
          <a:lstStyle>
            <a:lvl1pPr>
              <a:defRPr/>
            </a:lvl1pPr>
          </a:lstStyle>
          <a:p>
            <a:r>
              <a:rPr lang="fr-FR" noProof="0"/>
              <a:t>Modifiez le style du titre</a:t>
            </a:r>
            <a:endParaRPr lang="fr-FR" noProof="0" dirty="0"/>
          </a:p>
        </p:txBody>
      </p:sp>
    </p:spTree>
    <p:extLst>
      <p:ext uri="{BB962C8B-B14F-4D97-AF65-F5344CB8AC3E}">
        <p14:creationId xmlns:p14="http://schemas.microsoft.com/office/powerpoint/2010/main" val="361454144"/>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age pleine page">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a:t>Cliquez sur l'icône pour ajouter une image</a:t>
            </a:r>
            <a:endParaRPr lang="fr-FR" noProof="0" dirty="0"/>
          </a:p>
        </p:txBody>
      </p:sp>
      <p:sp>
        <p:nvSpPr>
          <p:cNvPr id="3" name="Title 2"/>
          <p:cNvSpPr>
            <a:spLocks noGrp="1"/>
          </p:cNvSpPr>
          <p:nvPr>
            <p:ph type="title"/>
          </p:nvPr>
        </p:nvSpPr>
        <p:spPr/>
        <p:txBody>
          <a:bodyPr/>
          <a:lstStyle>
            <a:lvl1pPr>
              <a:defRPr>
                <a:solidFill>
                  <a:schemeClr val="tx1"/>
                </a:solidFill>
              </a:defRPr>
            </a:lvl1pPr>
          </a:lstStyle>
          <a:p>
            <a:r>
              <a:rPr lang="fr-FR"/>
              <a:t>Modifiez le style du titre</a:t>
            </a:r>
            <a:endParaRPr lang="en-GB" dirty="0"/>
          </a:p>
        </p:txBody>
      </p:sp>
    </p:spTree>
    <p:extLst>
      <p:ext uri="{BB962C8B-B14F-4D97-AF65-F5344CB8AC3E}">
        <p14:creationId xmlns:p14="http://schemas.microsoft.com/office/powerpoint/2010/main" val="1264650888"/>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2860635-8764-4B2F-B476-DC99AE7C7ABF}"/>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Tree>
    <p:extLst>
      <p:ext uri="{BB962C8B-B14F-4D97-AF65-F5344CB8AC3E}">
        <p14:creationId xmlns:p14="http://schemas.microsoft.com/office/powerpoint/2010/main" val="269971247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98251196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95933775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306459229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20801831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16682431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7137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theme" Target="../theme/theme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3A9CCD0-605C-4C22-8F21-05F598823435}"/>
              </a:ext>
            </a:extLst>
          </p:cNvPr>
          <p:cNvSpPr>
            <a:spLocks noGrp="1"/>
          </p:cNvSpPr>
          <p:nvPr>
            <p:ph type="title"/>
          </p:nvPr>
        </p:nvSpPr>
        <p:spPr bwMode="auto">
          <a:xfrm>
            <a:off x="339725" y="339725"/>
            <a:ext cx="84709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ici pour saisir le titre principal</a:t>
            </a:r>
          </a:p>
        </p:txBody>
      </p:sp>
      <p:sp>
        <p:nvSpPr>
          <p:cNvPr id="1027" name="Text Placeholder 2">
            <a:extLst>
              <a:ext uri="{FF2B5EF4-FFF2-40B4-BE49-F238E27FC236}">
                <a16:creationId xmlns:a16="http://schemas.microsoft.com/office/drawing/2014/main" id="{4989FFCC-B482-4ECE-90D9-AD24678538D9}"/>
              </a:ext>
            </a:extLst>
          </p:cNvPr>
          <p:cNvSpPr>
            <a:spLocks noGrp="1"/>
          </p:cNvSpPr>
          <p:nvPr>
            <p:ph type="body" idx="1"/>
          </p:nvPr>
        </p:nvSpPr>
        <p:spPr bwMode="auto">
          <a:xfrm>
            <a:off x="336550" y="1304925"/>
            <a:ext cx="84740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a:extLst>
              <a:ext uri="{FF2B5EF4-FFF2-40B4-BE49-F238E27FC236}">
                <a16:creationId xmlns:a16="http://schemas.microsoft.com/office/drawing/2014/main" id="{53AC4598-C9EA-44EA-8923-73F78199E121}"/>
              </a:ext>
            </a:extLst>
          </p:cNvPr>
          <p:cNvSpPr txBox="1">
            <a:spLocks/>
          </p:cNvSpPr>
          <p:nvPr/>
        </p:nvSpPr>
        <p:spPr>
          <a:xfrm>
            <a:off x="336550" y="4659313"/>
            <a:ext cx="274638" cy="334962"/>
          </a:xfrm>
          <a:prstGeom prst="rect">
            <a:avLst/>
          </a:prstGeom>
        </p:spPr>
        <p:txBody>
          <a:bodyPr lIns="0" tIns="0" rIns="0" bIns="0" anchor="b">
            <a:normAutofit/>
          </a:bodyPr>
          <a:lstStyle>
            <a:lvl1pPr>
              <a:defRPr sz="1400">
                <a:solidFill>
                  <a:schemeClr val="tx1"/>
                </a:solidFill>
                <a:latin typeface="Helvetica 75" panose="020B0804020202020204" pitchFamily="34" charset="0"/>
                <a:ea typeface="ＭＳ Ｐゴシック" panose="020B0600070205080204" pitchFamily="34" charset="-128"/>
              </a:defRPr>
            </a:lvl1pPr>
            <a:lvl2pPr marL="688975" indent="-231775">
              <a:defRPr sz="1400">
                <a:solidFill>
                  <a:schemeClr val="tx1"/>
                </a:solidFill>
                <a:latin typeface="Helvetica 75" panose="020B0804020202020204" pitchFamily="34" charset="0"/>
                <a:ea typeface="ＭＳ Ｐゴシック" panose="020B0600070205080204" pitchFamily="34" charset="-128"/>
              </a:defRPr>
            </a:lvl2pPr>
            <a:lvl3pPr marL="1244600" indent="-285750">
              <a:defRPr sz="1400">
                <a:solidFill>
                  <a:schemeClr val="tx1"/>
                </a:solidFill>
                <a:latin typeface="Helvetica 75" panose="020B0804020202020204" pitchFamily="34" charset="0"/>
                <a:ea typeface="ＭＳ Ｐゴシック" panose="020B0600070205080204" pitchFamily="34" charset="-128"/>
              </a:defRPr>
            </a:lvl3pPr>
            <a:lvl4pPr marL="1663700" indent="-285750">
              <a:defRPr sz="1400">
                <a:solidFill>
                  <a:schemeClr val="tx1"/>
                </a:solidFill>
                <a:latin typeface="Helvetica 75" panose="020B0804020202020204" pitchFamily="34" charset="0"/>
                <a:ea typeface="ＭＳ Ｐゴシック" panose="020B0600070205080204" pitchFamily="34" charset="-128"/>
              </a:defRPr>
            </a:lvl4pPr>
            <a:lvl5pPr marL="2251075" indent="-596900">
              <a:defRPr sz="1400">
                <a:solidFill>
                  <a:schemeClr val="tx1"/>
                </a:solidFill>
                <a:latin typeface="Helvetica 75" panose="020B0804020202020204" pitchFamily="34" charset="0"/>
                <a:ea typeface="ＭＳ Ｐゴシック" panose="020B0600070205080204" pitchFamily="34" charset="-128"/>
              </a:defRPr>
            </a:lvl5pPr>
            <a:lvl6pPr marL="27082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6pPr>
            <a:lvl7pPr marL="31654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7pPr>
            <a:lvl8pPr marL="36226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8pPr>
            <a:lvl9pPr marL="40798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9pPr>
          </a:lstStyle>
          <a:p>
            <a:pPr defTabSz="914400" eaLnBrk="1" hangingPunct="1">
              <a:lnSpc>
                <a:spcPct val="85000"/>
              </a:lnSpc>
              <a:spcAft>
                <a:spcPts val="1200"/>
              </a:spcAft>
              <a:buClr>
                <a:srgbClr val="FFFFFF"/>
              </a:buClr>
              <a:buFont typeface="Helvetica 75" panose="020B0804020202020204" pitchFamily="34" charset="0"/>
              <a:buNone/>
              <a:defRPr/>
            </a:pPr>
            <a:fld id="{3EB1CCB8-467E-43A8-8A83-239383913DEC}" type="slidenum">
              <a:rPr lang="en-GB" altLang="fr-FR" sz="800" smtClean="0">
                <a:solidFill>
                  <a:schemeClr val="bg1"/>
                </a:solidFill>
                <a:latin typeface="Helvetica 75 Bold" panose="020B0804020202020204" pitchFamily="34" charset="0"/>
                <a:cs typeface="Arial" panose="020B0604020202020204" pitchFamily="34" charset="0"/>
              </a:rPr>
              <a:pPr defTabSz="914400" eaLnBrk="1" hangingPunct="1">
                <a:lnSpc>
                  <a:spcPct val="85000"/>
                </a:lnSpc>
                <a:spcAft>
                  <a:spcPts val="1200"/>
                </a:spcAft>
                <a:buClr>
                  <a:srgbClr val="FFFFFF"/>
                </a:buClr>
                <a:buFont typeface="Helvetica 75" panose="020B0804020202020204" pitchFamily="34" charset="0"/>
                <a:buNone/>
                <a:defRPr/>
              </a:pPr>
              <a:t>‹N°›</a:t>
            </a:fld>
            <a:endParaRPr lang="en-GB" altLang="fr-FR" sz="800">
              <a:solidFill>
                <a:schemeClr val="bg1"/>
              </a:solidFill>
              <a:latin typeface="Helvetica 75 Bold" panose="020B0804020202020204" pitchFamily="34" charset="0"/>
              <a:cs typeface="Arial" panose="020B0604020202020204" pitchFamily="34" charset="0"/>
            </a:endParaRPr>
          </a:p>
        </p:txBody>
      </p:sp>
      <p:sp>
        <p:nvSpPr>
          <p:cNvPr id="1029"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EA4441D1-14C7-43F2-9114-A26D362F8211}"/>
              </a:ext>
            </a:extLst>
          </p:cNvPr>
          <p:cNvSpPr txBox="1">
            <a:spLocks noChangeArrowheads="1"/>
          </p:cNvSpPr>
          <p:nvPr userDrawn="1"/>
        </p:nvSpPr>
        <p:spPr bwMode="auto">
          <a:xfrm>
            <a:off x="4000500" y="4937125"/>
            <a:ext cx="11430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p>
            <a:pPr algn="ctr"/>
            <a:r>
              <a:rPr lang="fr-FR" altLang="fr-FR" sz="800">
                <a:solidFill>
                  <a:srgbClr val="ED7D31"/>
                </a:solidFill>
                <a:latin typeface="Helvetica 75 Bold" panose="020B0804020202020204" pitchFamily="34" charset="0"/>
              </a:rPr>
              <a:t>Orange Restricted</a:t>
            </a:r>
          </a:p>
        </p:txBody>
      </p:sp>
    </p:spTree>
  </p:cSld>
  <p:clrMap bg1="dk1" tx1="lt1" bg2="dk2" tx2="lt2" accent1="accent1" accent2="accent2" accent3="accent3" accent4="accent4" accent5="accent5" accent6="accent6" hlink="hlink" folHlink="folHlink"/>
  <p:sldLayoutIdLst>
    <p:sldLayoutId id="2147485560" r:id="rId1"/>
    <p:sldLayoutId id="2147485551" r:id="rId2"/>
    <p:sldLayoutId id="2147485552" r:id="rId3"/>
    <p:sldLayoutId id="2147485553" r:id="rId4"/>
    <p:sldLayoutId id="2147485554" r:id="rId5"/>
    <p:sldLayoutId id="2147485555" r:id="rId6"/>
    <p:sldLayoutId id="2147485556" r:id="rId7"/>
    <p:sldLayoutId id="2147485557" r:id="rId8"/>
    <p:sldLayoutId id="2147485558" r:id="rId9"/>
  </p:sldLayoutIdLst>
  <p:transition spd="med">
    <p:fade/>
  </p:transition>
  <p:hf hdr="0"/>
  <p:txStyles>
    <p:titleStyle>
      <a:lvl1pPr algn="l" defTabSz="514350" rtl="0" eaLnBrk="0" fontAlgn="base" hangingPunct="0">
        <a:lnSpc>
          <a:spcPct val="90000"/>
        </a:lnSpc>
        <a:spcBef>
          <a:spcPct val="0"/>
        </a:spcBef>
        <a:spcAft>
          <a:spcPct val="0"/>
        </a:spcAft>
        <a:defRPr sz="2000" kern="1200">
          <a:solidFill>
            <a:srgbClr val="FF6600"/>
          </a:solidFill>
          <a:latin typeface="Helvetica 75 Bold" panose="020B0804020202020204" pitchFamily="34" charset="0"/>
          <a:ea typeface="MS PGothic" panose="020B0600070205080204" pitchFamily="34" charset="-128"/>
          <a:cs typeface="+mj-cs"/>
        </a:defRPr>
      </a:lvl1pPr>
      <a:lvl2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2pPr>
      <a:lvl3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3pPr>
      <a:lvl4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4pPr>
      <a:lvl5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0" fontAlgn="base" hangingPunct="0">
        <a:lnSpc>
          <a:spcPct val="90000"/>
        </a:lnSpc>
        <a:spcBef>
          <a:spcPct val="0"/>
        </a:spcBef>
        <a:spcAft>
          <a:spcPts val="800"/>
        </a:spcAft>
        <a:buFont typeface="Arial" panose="020B0604020202020204" pitchFamily="34" charset="0"/>
        <a:defRPr sz="1400" kern="1200">
          <a:solidFill>
            <a:srgbClr val="FF6600"/>
          </a:solidFill>
          <a:latin typeface="Helvetica 75 Bold" panose="020B0804020202020204" pitchFamily="34" charset="0"/>
          <a:ea typeface="MS PGothic" panose="020B0600070205080204" pitchFamily="34" charset="-128"/>
          <a:cs typeface="+mn-cs"/>
        </a:defRPr>
      </a:lvl1pPr>
      <a:lvl2pPr algn="l" defTabSz="514350" rtl="0" eaLnBrk="0" fontAlgn="base" hangingPunct="0">
        <a:lnSpc>
          <a:spcPct val="90000"/>
        </a:lnSpc>
        <a:spcBef>
          <a:spcPct val="0"/>
        </a:spcBef>
        <a:spcAft>
          <a:spcPts val="800"/>
        </a:spcAft>
        <a:buFont typeface="Arial" panose="020B0604020202020204" pitchFamily="34" charset="0"/>
        <a:defRPr sz="1400" kern="1200">
          <a:solidFill>
            <a:schemeClr val="bg1"/>
          </a:solidFill>
          <a:latin typeface="Helvetica 75 Bold" panose="020B0804020202020204" pitchFamily="34" charset="0"/>
          <a:ea typeface="MS PGothic" panose="020B0600070205080204" pitchFamily="34" charset="-128"/>
          <a:cs typeface="+mn-cs"/>
        </a:defRPr>
      </a:lvl2pPr>
      <a:lvl3pPr marL="133350" indent="-133350"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3pPr>
      <a:lvl4pPr marL="271463"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4pPr>
      <a:lvl5pPr marL="406400"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9F8919A4-F1BB-49DB-920F-0B2B37C4534C}"/>
              </a:ext>
            </a:extLst>
          </p:cNvPr>
          <p:cNvSpPr txBox="1">
            <a:spLocks noChangeArrowheads="1"/>
          </p:cNvSpPr>
          <p:nvPr userDrawn="1"/>
        </p:nvSpPr>
        <p:spPr bwMode="auto">
          <a:xfrm>
            <a:off x="4000500" y="4937125"/>
            <a:ext cx="11430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p>
            <a:pPr algn="ctr"/>
            <a:r>
              <a:rPr lang="fr-FR" alt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561" r:id="rId1"/>
    <p:sldLayoutId id="2147485562" r:id="rId2"/>
    <p:sldLayoutId id="2147485563" r:id="rId3"/>
    <p:sldLayoutId id="2147485564" r:id="rId4"/>
    <p:sldLayoutId id="2147485565" r:id="rId5"/>
    <p:sldLayoutId id="2147485566" r:id="rId6"/>
    <p:sldLayoutId id="2147485567" r:id="rId7"/>
    <p:sldLayoutId id="2147485568" r:id="rId8"/>
    <p:sldLayoutId id="2147485569" r:id="rId9"/>
    <p:sldLayoutId id="2147485570" r:id="rId10"/>
    <p:sldLayoutId id="2147485571" r:id="rId11"/>
    <p:sldLayoutId id="2147485573" r:id="rId12"/>
    <p:sldLayoutId id="2147485574" r:id="rId13"/>
    <p:sldLayoutId id="2147485575" r:id="rId14"/>
    <p:sldLayoutId id="2147485576" r:id="rId15"/>
    <p:sldLayoutId id="2147485559" r:id="rId16"/>
    <p:sldLayoutId id="2147485577" r:id="rId17"/>
    <p:sldLayoutId id="2147485578" r:id="rId18"/>
    <p:sldLayoutId id="2147485579" r:id="rId19"/>
    <p:sldLayoutId id="2147485588" r:id="rId20"/>
  </p:sldLayoutIdLst>
  <p:transition spd="med">
    <p:fade/>
  </p:transition>
  <p:hf sldNum="0" hdr="0" dt="0"/>
  <p:txStyles>
    <p:titleStyle>
      <a:lvl1pPr algn="l" rtl="0" eaLnBrk="0" fontAlgn="base" hangingPunct="0">
        <a:lnSpc>
          <a:spcPct val="90000"/>
        </a:lnSpc>
        <a:spcBef>
          <a:spcPct val="0"/>
        </a:spcBef>
        <a:spcAft>
          <a:spcPct val="0"/>
        </a:spcAft>
        <a:defRPr sz="20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600" kern="1200" spc="-20">
          <a:solidFill>
            <a:schemeClr val="tx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6E9592-D0E2-4AD7-B972-5FD1FD8CF51B}"/>
              </a:ext>
            </a:extLst>
          </p:cNvPr>
          <p:cNvSpPr>
            <a:spLocks noGrp="1"/>
          </p:cNvSpPr>
          <p:nvPr>
            <p:ph type="title"/>
          </p:nvPr>
        </p:nvSpPr>
        <p:spPr>
          <a:xfrm>
            <a:off x="314325" y="268288"/>
            <a:ext cx="8515350" cy="742950"/>
          </a:xfrm>
          <a:prstGeom prst="rect">
            <a:avLst/>
          </a:prstGeom>
        </p:spPr>
        <p:txBody>
          <a:bodyPr vert="horz" lIns="0" tIns="0" rIns="0" bIns="0" rtlCol="0" anchor="t" anchorCtr="0">
            <a:noAutofit/>
          </a:bodyPr>
          <a:lstStyle/>
          <a:p>
            <a:r>
              <a:rPr lang="fr-FR" noProof="0" dirty="0"/>
              <a:t>Cliquez pour modifier le titre</a:t>
            </a:r>
          </a:p>
        </p:txBody>
      </p:sp>
      <p:sp>
        <p:nvSpPr>
          <p:cNvPr id="3" name="Text Placeholder 2">
            <a:extLst>
              <a:ext uri="{FF2B5EF4-FFF2-40B4-BE49-F238E27FC236}">
                <a16:creationId xmlns:a16="http://schemas.microsoft.com/office/drawing/2014/main" id="{E68864E9-EBAB-4A1B-80B7-BEB64EA359DE}"/>
              </a:ext>
            </a:extLst>
          </p:cNvPr>
          <p:cNvSpPr>
            <a:spLocks noGrp="1"/>
          </p:cNvSpPr>
          <p:nvPr>
            <p:ph type="body" idx="1"/>
          </p:nvPr>
        </p:nvSpPr>
        <p:spPr>
          <a:xfrm>
            <a:off x="314325" y="1184275"/>
            <a:ext cx="8515350" cy="3365500"/>
          </a:xfrm>
          <a:prstGeom prst="rect">
            <a:avLst/>
          </a:prstGeom>
        </p:spPr>
        <p:txBody>
          <a:bodyPr vert="horz" lIns="0" tIns="0" rIns="0" bIns="0" rtlCol="0">
            <a:noAutofit/>
          </a:bodyPr>
          <a:lstStyle/>
          <a:p>
            <a:pPr lvl="0"/>
            <a:r>
              <a:rPr lang="fr-FR" noProof="0" dirty="0"/>
              <a:t>Cliquez pour modifier le texte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p:txBody>
      </p:sp>
      <p:sp>
        <p:nvSpPr>
          <p:cNvPr id="9" name="Text Placeholder 10">
            <a:extLst>
              <a:ext uri="{FF2B5EF4-FFF2-40B4-BE49-F238E27FC236}">
                <a16:creationId xmlns:a16="http://schemas.microsoft.com/office/drawing/2014/main" id="{96658ED6-D466-454A-9AA4-B4B918A17657}"/>
              </a:ext>
            </a:extLst>
          </p:cNvPr>
          <p:cNvSpPr txBox="1">
            <a:spLocks/>
          </p:cNvSpPr>
          <p:nvPr/>
        </p:nvSpPr>
        <p:spPr>
          <a:xfrm>
            <a:off x="314325" y="4535488"/>
            <a:ext cx="274638" cy="334962"/>
          </a:xfrm>
          <a:prstGeom prst="rect">
            <a:avLst/>
          </a:prstGeom>
        </p:spPr>
        <p:txBody>
          <a:bodyPr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94B69EAA-219E-4BFF-9BC2-E98E2BA2BC6E}" type="slidenum">
              <a:rPr sz="800">
                <a:solidFill>
                  <a:schemeClr val="tx1"/>
                </a:solidFill>
                <a:latin typeface="Helvetica 75 Bold" panose="020B0804020202020204" pitchFamily="34" charset="0"/>
              </a:rPr>
              <a:pPr>
                <a:lnSpc>
                  <a:spcPct val="85000"/>
                </a:lnSpc>
                <a:spcAft>
                  <a:spcPts val="1200"/>
                </a:spcAft>
                <a:buClr>
                  <a:srgbClr val="FFFFFF"/>
                </a:buClr>
                <a:defRPr/>
              </a:pPr>
              <a:t>‹N°›</a:t>
            </a:fld>
            <a:endParaRPr sz="800">
              <a:solidFill>
                <a:schemeClr val="tx1"/>
              </a:solidFill>
              <a:latin typeface="Helvetica 75 Bold" panose="020B0804020202020204" pitchFamily="34" charset="0"/>
            </a:endParaRPr>
          </a:p>
        </p:txBody>
      </p:sp>
      <p:sp>
        <p:nvSpPr>
          <p:cNvPr id="3077"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3F7E7D4C-2CCC-45E8-B865-6AA17322A405}"/>
              </a:ext>
            </a:extLst>
          </p:cNvPr>
          <p:cNvSpPr txBox="1">
            <a:spLocks noChangeArrowheads="1"/>
          </p:cNvSpPr>
          <p:nvPr userDrawn="1"/>
        </p:nvSpPr>
        <p:spPr bwMode="auto">
          <a:xfrm>
            <a:off x="4000500" y="4937125"/>
            <a:ext cx="11430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p>
            <a:pPr algn="ctr"/>
            <a:r>
              <a:rPr lang="fr-FR" alt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580" r:id="rId1"/>
    <p:sldLayoutId id="2147485581" r:id="rId2"/>
    <p:sldLayoutId id="2147485582" r:id="rId3"/>
    <p:sldLayoutId id="2147485583" r:id="rId4"/>
    <p:sldLayoutId id="2147485584" r:id="rId5"/>
    <p:sldLayoutId id="2147485585" r:id="rId6"/>
    <p:sldLayoutId id="2147485586" r:id="rId7"/>
    <p:sldLayoutId id="2147485587" r:id="rId8"/>
  </p:sldLayoutIdLst>
  <p:transition spd="med">
    <p:fade/>
  </p:transition>
  <p:hf sldNum="0" hdr="0" dt="0"/>
  <p:txStyles>
    <p:titleStyle>
      <a:lvl1pPr algn="l" rtl="0" eaLnBrk="0" fontAlgn="base" hangingPunct="0">
        <a:lnSpc>
          <a:spcPct val="90000"/>
        </a:lnSpc>
        <a:spcBef>
          <a:spcPct val="0"/>
        </a:spcBef>
        <a:spcAft>
          <a:spcPct val="0"/>
        </a:spcAft>
        <a:defRPr sz="2000" kern="1200" spc="-20">
          <a:solidFill>
            <a:schemeClr val="bg2"/>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2pPr>
      <a:lvl3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3pPr>
      <a:lvl4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4pPr>
      <a:lvl5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5pPr>
      <a:lvl6pPr marL="457200" algn="l" rtl="0" fontAlgn="base">
        <a:lnSpc>
          <a:spcPct val="90000"/>
        </a:lnSpc>
        <a:spcBef>
          <a:spcPct val="0"/>
        </a:spcBef>
        <a:spcAft>
          <a:spcPct val="0"/>
        </a:spcAft>
        <a:defRPr sz="2000">
          <a:solidFill>
            <a:schemeClr val="bg2"/>
          </a:solidFill>
          <a:latin typeface="Helvetica 75 Bold" panose="020B0804020202020204" pitchFamily="34" charset="0"/>
        </a:defRPr>
      </a:lvl6pPr>
      <a:lvl7pPr marL="914400" algn="l" rtl="0" fontAlgn="base">
        <a:lnSpc>
          <a:spcPct val="90000"/>
        </a:lnSpc>
        <a:spcBef>
          <a:spcPct val="0"/>
        </a:spcBef>
        <a:spcAft>
          <a:spcPct val="0"/>
        </a:spcAft>
        <a:defRPr sz="2000">
          <a:solidFill>
            <a:schemeClr val="bg2"/>
          </a:solidFill>
          <a:latin typeface="Helvetica 75 Bold" panose="020B0804020202020204" pitchFamily="34" charset="0"/>
        </a:defRPr>
      </a:lvl7pPr>
      <a:lvl8pPr marL="1371600" algn="l" rtl="0" fontAlgn="base">
        <a:lnSpc>
          <a:spcPct val="90000"/>
        </a:lnSpc>
        <a:spcBef>
          <a:spcPct val="0"/>
        </a:spcBef>
        <a:spcAft>
          <a:spcPct val="0"/>
        </a:spcAft>
        <a:defRPr sz="2000">
          <a:solidFill>
            <a:schemeClr val="bg2"/>
          </a:solidFill>
          <a:latin typeface="Helvetica 75 Bold" panose="020B0804020202020204" pitchFamily="34" charset="0"/>
        </a:defRPr>
      </a:lvl8pPr>
      <a:lvl9pPr marL="1828800" algn="l" rtl="0" fontAlgn="base">
        <a:lnSpc>
          <a:spcPct val="90000"/>
        </a:lnSpc>
        <a:spcBef>
          <a:spcPct val="0"/>
        </a:spcBef>
        <a:spcAft>
          <a:spcPct val="0"/>
        </a:spcAft>
        <a:defRPr sz="2000">
          <a:solidFill>
            <a:schemeClr val="bg2"/>
          </a:solidFill>
          <a:latin typeface="Helvetica 75 Bold" panose="020B0804020202020204"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bg2"/>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Clr>
          <a:schemeClr val="bg2"/>
        </a:buClr>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Clr>
          <a:schemeClr val="tx1"/>
        </a:buClr>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7.pn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3.png"/><Relationship Id="rId4" Type="http://schemas.openxmlformats.org/officeDocument/2006/relationships/diagramData" Target="../diagrams/data2.xml"/><Relationship Id="rId9" Type="http://schemas.openxmlformats.org/officeDocument/2006/relationships/image" Target="../media/image2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0.jpe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7.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46.jpeg"/><Relationship Id="rId17" Type="http://schemas.openxmlformats.org/officeDocument/2006/relationships/image" Target="../media/image13.png"/><Relationship Id="rId2" Type="http://schemas.openxmlformats.org/officeDocument/2006/relationships/notesSlide" Target="../notesSlides/notesSlide22.xml"/><Relationship Id="rId16" Type="http://schemas.openxmlformats.org/officeDocument/2006/relationships/image" Target="../media/image50.png"/><Relationship Id="rId1" Type="http://schemas.openxmlformats.org/officeDocument/2006/relationships/slideLayout" Target="../slideLayouts/slideLayout21.xml"/><Relationship Id="rId6" Type="http://schemas.openxmlformats.org/officeDocument/2006/relationships/image" Target="../media/image19.png"/><Relationship Id="rId11" Type="http://schemas.openxmlformats.org/officeDocument/2006/relationships/image" Target="../media/image45.png"/><Relationship Id="rId5" Type="http://schemas.openxmlformats.org/officeDocument/2006/relationships/image" Target="../media/image18.png"/><Relationship Id="rId15" Type="http://schemas.openxmlformats.org/officeDocument/2006/relationships/image" Target="../media/image49.jp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11.png"/><Relationship Id="rId14" Type="http://schemas.openxmlformats.org/officeDocument/2006/relationships/image" Target="../media/image48.jp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6.png"/><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13.png"/><Relationship Id="rId4" Type="http://schemas.openxmlformats.org/officeDocument/2006/relationships/image" Target="../media/image51.png"/><Relationship Id="rId9" Type="http://schemas.openxmlformats.org/officeDocument/2006/relationships/image" Target="../media/image56.jpe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7.png"/><Relationship Id="rId7" Type="http://schemas.openxmlformats.org/officeDocument/2006/relationships/diagramColors" Target="../diagrams/colors4.xml"/><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66.png"/><Relationship Id="rId3" Type="http://schemas.openxmlformats.org/officeDocument/2006/relationships/image" Target="../media/image16.png"/><Relationship Id="rId7" Type="http://schemas.openxmlformats.org/officeDocument/2006/relationships/image" Target="../media/image10.png"/><Relationship Id="rId12" Type="http://schemas.openxmlformats.org/officeDocument/2006/relationships/image" Target="../media/image65.png"/><Relationship Id="rId2" Type="http://schemas.openxmlformats.org/officeDocument/2006/relationships/notesSlide" Target="../notesSlides/notesSlide31.xml"/><Relationship Id="rId16" Type="http://schemas.openxmlformats.org/officeDocument/2006/relationships/image" Target="../media/image59.png"/><Relationship Id="rId1" Type="http://schemas.openxmlformats.org/officeDocument/2006/relationships/slideLayout" Target="../slideLayouts/slideLayout21.xml"/><Relationship Id="rId6" Type="http://schemas.openxmlformats.org/officeDocument/2006/relationships/image" Target="../media/image19.png"/><Relationship Id="rId11" Type="http://schemas.openxmlformats.org/officeDocument/2006/relationships/image" Target="../media/image48.jpg"/><Relationship Id="rId5" Type="http://schemas.openxmlformats.org/officeDocument/2006/relationships/image" Target="../media/image18.png"/><Relationship Id="rId1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23.jp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0.png"/><Relationship Id="rId12"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jpg"/><Relationship Id="rId4" Type="http://schemas.openxmlformats.org/officeDocument/2006/relationships/image" Target="../media/image17.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14056-F5C1-43DF-B18B-1802EB69790C}"/>
              </a:ext>
            </a:extLst>
          </p:cNvPr>
          <p:cNvSpPr>
            <a:spLocks noGrp="1"/>
          </p:cNvSpPr>
          <p:nvPr>
            <p:ph type="ctrTitle"/>
          </p:nvPr>
        </p:nvSpPr>
        <p:spPr>
          <a:xfrm>
            <a:off x="314325" y="1058863"/>
            <a:ext cx="5229225" cy="1582737"/>
          </a:xfrm>
        </p:spPr>
        <p:txBody>
          <a:bodyPr/>
          <a:lstStyle/>
          <a:p>
            <a:pPr algn="ctr">
              <a:defRPr/>
            </a:pPr>
            <a:r>
              <a:rPr lang="fr-FR" sz="3400" dirty="0"/>
              <a:t>Expérience utilisateurs hors normes</a:t>
            </a:r>
            <a:br>
              <a:rPr lang="fr-FR" sz="3400" dirty="0"/>
            </a:br>
            <a:r>
              <a:rPr lang="fr-FR" sz="3400" dirty="0"/>
              <a:t>« Les persona »</a:t>
            </a:r>
          </a:p>
        </p:txBody>
      </p:sp>
      <p:sp>
        <p:nvSpPr>
          <p:cNvPr id="40963" name="Text Placeholder 7">
            <a:extLst>
              <a:ext uri="{FF2B5EF4-FFF2-40B4-BE49-F238E27FC236}">
                <a16:creationId xmlns:a16="http://schemas.microsoft.com/office/drawing/2014/main" id="{68D455E5-97FF-4132-AA1C-30393DB17D1F}"/>
              </a:ext>
            </a:extLst>
          </p:cNvPr>
          <p:cNvSpPr>
            <a:spLocks noGrp="1"/>
          </p:cNvSpPr>
          <p:nvPr>
            <p:ph type="subTitle" idx="1"/>
          </p:nvPr>
        </p:nvSpPr>
        <p:spPr>
          <a:xfrm>
            <a:off x="311150" y="3705225"/>
            <a:ext cx="4830763" cy="379413"/>
          </a:xfrm>
        </p:spPr>
        <p:txBody>
          <a:bodyPr/>
          <a:lstStyle/>
          <a:p>
            <a:pPr>
              <a:defRPr/>
            </a:pPr>
            <a:r>
              <a:rPr lang="fr-FR" altLang="fr-FR" dirty="0"/>
              <a:t>Paris Université (Descartes) – 2021-2022</a:t>
            </a:r>
            <a:endParaRPr lang="en-GB" altLang="fr-FR" dirty="0"/>
          </a:p>
        </p:txBody>
      </p:sp>
      <p:sp>
        <p:nvSpPr>
          <p:cNvPr id="40962" name="Text Placeholder 8">
            <a:extLst>
              <a:ext uri="{FF2B5EF4-FFF2-40B4-BE49-F238E27FC236}">
                <a16:creationId xmlns:a16="http://schemas.microsoft.com/office/drawing/2014/main" id="{5E4EDDF0-0E36-49E6-AB74-F83DDD3BF376}"/>
              </a:ext>
            </a:extLst>
          </p:cNvPr>
          <p:cNvSpPr>
            <a:spLocks noGrp="1"/>
          </p:cNvSpPr>
          <p:nvPr>
            <p:ph type="body" sz="quarter" idx="16"/>
          </p:nvPr>
        </p:nvSpPr>
        <p:spPr>
          <a:xfrm>
            <a:off x="6007100" y="266700"/>
            <a:ext cx="3028950" cy="3403600"/>
          </a:xfrm>
        </p:spPr>
        <p:txBody>
          <a:bodyPr/>
          <a:lstStyle/>
          <a:p>
            <a:pPr>
              <a:defRPr/>
            </a:pPr>
            <a:r>
              <a:rPr lang="fr-FR" altLang="fr-FR" sz="3200" dirty="0"/>
              <a:t>Cours ergo en Master 2</a:t>
            </a:r>
            <a:endParaRPr lang="fr-FR" altLang="fr-FR" sz="3200" b="1" dirty="0"/>
          </a:p>
          <a:p>
            <a:pPr lvl="1" eaLnBrk="1" hangingPunct="1">
              <a:defRPr/>
            </a:pPr>
            <a:endParaRPr lang="fr-FR" altLang="fr-FR" sz="1200" dirty="0"/>
          </a:p>
        </p:txBody>
      </p:sp>
      <p:sp>
        <p:nvSpPr>
          <p:cNvPr id="34821" name="Rectangle 1">
            <a:extLst>
              <a:ext uri="{FF2B5EF4-FFF2-40B4-BE49-F238E27FC236}">
                <a16:creationId xmlns:a16="http://schemas.microsoft.com/office/drawing/2014/main" id="{2C9ED0C7-0C9B-45C2-A1E9-C144164DB84F}"/>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55706B-F64C-4B0C-83EA-7848D623414C}"/>
              </a:ext>
            </a:extLst>
          </p:cNvPr>
          <p:cNvSpPr>
            <a:spLocks noGrp="1"/>
          </p:cNvSpPr>
          <p:nvPr>
            <p:ph type="title"/>
          </p:nvPr>
        </p:nvSpPr>
        <p:spPr>
          <a:xfrm>
            <a:off x="827088" y="268288"/>
            <a:ext cx="6624637" cy="742950"/>
          </a:xfrm>
        </p:spPr>
        <p:txBody>
          <a:bodyPr/>
          <a:lstStyle/>
          <a:p>
            <a:pPr eaLnBrk="1" hangingPunct="1">
              <a:defRPr/>
            </a:pPr>
            <a:r>
              <a:rPr lang="fr-FR" dirty="0">
                <a:solidFill>
                  <a:srgbClr val="FF6600"/>
                </a:solidFill>
              </a:rPr>
              <a:t>Logiciels d’aides techniques - Utilisateur aveugle ou très malvoyant</a:t>
            </a:r>
          </a:p>
        </p:txBody>
      </p:sp>
      <p:sp>
        <p:nvSpPr>
          <p:cNvPr id="3" name="Espace réservé du contenu 2">
            <a:extLst>
              <a:ext uri="{FF2B5EF4-FFF2-40B4-BE49-F238E27FC236}">
                <a16:creationId xmlns:a16="http://schemas.microsoft.com/office/drawing/2014/main" id="{5DEDC2AC-EB57-4491-BA95-871D13E776BE}"/>
              </a:ext>
            </a:extLst>
          </p:cNvPr>
          <p:cNvSpPr>
            <a:spLocks noGrp="1"/>
          </p:cNvSpPr>
          <p:nvPr>
            <p:ph sz="quarter" idx="10"/>
          </p:nvPr>
        </p:nvSpPr>
        <p:spPr>
          <a:xfrm>
            <a:off x="3492500" y="1058863"/>
            <a:ext cx="2447925" cy="3384550"/>
          </a:xfrm>
        </p:spPr>
        <p:txBody>
          <a:bodyPr/>
          <a:lstStyle/>
          <a:p>
            <a:pPr eaLnBrk="1" hangingPunct="1">
              <a:defRPr/>
            </a:pPr>
            <a:r>
              <a:rPr lang="fr-FR" dirty="0"/>
              <a:t>Une </a:t>
            </a:r>
            <a:r>
              <a:rPr lang="fr-FR" dirty="0">
                <a:solidFill>
                  <a:srgbClr val="F16E00"/>
                </a:solidFill>
              </a:rPr>
              <a:t>plage braille </a:t>
            </a:r>
            <a:r>
              <a:rPr lang="fr-FR" dirty="0"/>
              <a:t>pour lire avec les doigts le contenu affiché à l’écran.</a:t>
            </a:r>
          </a:p>
          <a:p>
            <a:pPr eaLnBrk="1" hangingPunct="1">
              <a:defRPr/>
            </a:pPr>
            <a:r>
              <a:rPr lang="fr-FR" dirty="0"/>
              <a:t>Une </a:t>
            </a:r>
            <a:r>
              <a:rPr lang="fr-FR" dirty="0">
                <a:solidFill>
                  <a:srgbClr val="F16E00"/>
                </a:solidFill>
              </a:rPr>
              <a:t>synthèse vocale </a:t>
            </a:r>
            <a:r>
              <a:rPr lang="fr-FR" dirty="0"/>
              <a:t>(ou lecteur d’écran) pour écouter le contenu affiché à l’écran.</a:t>
            </a:r>
          </a:p>
          <a:p>
            <a:pPr eaLnBrk="1" hangingPunct="1">
              <a:defRPr/>
            </a:pPr>
            <a:r>
              <a:rPr lang="fr-FR" dirty="0"/>
              <a:t>Une </a:t>
            </a:r>
            <a:r>
              <a:rPr lang="fr-FR" dirty="0">
                <a:solidFill>
                  <a:srgbClr val="F16E00"/>
                </a:solidFill>
              </a:rPr>
              <a:t>loupe écran </a:t>
            </a:r>
            <a:r>
              <a:rPr lang="fr-FR" dirty="0"/>
              <a:t>pour agrandir l’information affichée et ajuster les couleurs.</a:t>
            </a:r>
          </a:p>
        </p:txBody>
      </p:sp>
      <p:pic>
        <p:nvPicPr>
          <p:cNvPr id="10" name="Image 9" title="Synthèse d'écran PC (Jaws et NVDA) et Mobile (Voice Over et Talkback)">
            <a:extLst>
              <a:ext uri="{FF2B5EF4-FFF2-40B4-BE49-F238E27FC236}">
                <a16:creationId xmlns:a16="http://schemas.microsoft.com/office/drawing/2014/main" id="{63486477-D535-4D7B-9A09-1D76FF30451F}"/>
              </a:ext>
            </a:extLst>
          </p:cNvPr>
          <p:cNvPicPr>
            <a:picLocks noChangeAspect="1"/>
          </p:cNvPicPr>
          <p:nvPr/>
        </p:nvPicPr>
        <p:blipFill>
          <a:blip r:embed="rId3"/>
          <a:stretch>
            <a:fillRect/>
          </a:stretch>
        </p:blipFill>
        <p:spPr>
          <a:xfrm>
            <a:off x="971550" y="1339850"/>
            <a:ext cx="2408238" cy="2816225"/>
          </a:xfrm>
          <a:prstGeom prst="rect">
            <a:avLst/>
          </a:prstGeom>
        </p:spPr>
      </p:pic>
      <p:pic>
        <p:nvPicPr>
          <p:cNvPr id="12" name="Espace réservé du contenu 11" title="Plage Braille">
            <a:extLst>
              <a:ext uri="{FF2B5EF4-FFF2-40B4-BE49-F238E27FC236}">
                <a16:creationId xmlns:a16="http://schemas.microsoft.com/office/drawing/2014/main" id="{4A297D56-E614-4861-BFE3-C81B978E2BA0}"/>
              </a:ext>
            </a:extLst>
          </p:cNvPr>
          <p:cNvPicPr>
            <a:picLocks noGrp="1" noChangeAspect="1"/>
          </p:cNvPicPr>
          <p:nvPr>
            <p:ph sz="quarter" idx="11"/>
          </p:nvPr>
        </p:nvPicPr>
        <p:blipFill>
          <a:blip r:embed="rId4"/>
          <a:stretch>
            <a:fillRect/>
          </a:stretch>
        </p:blipFill>
        <p:spPr>
          <a:xfrm>
            <a:off x="5940425" y="842963"/>
            <a:ext cx="2724150" cy="1457325"/>
          </a:xfrm>
        </p:spPr>
      </p:pic>
      <p:pic>
        <p:nvPicPr>
          <p:cNvPr id="13" name="Image 12" title="Loupe écran PC et téléphone">
            <a:extLst>
              <a:ext uri="{FF2B5EF4-FFF2-40B4-BE49-F238E27FC236}">
                <a16:creationId xmlns:a16="http://schemas.microsoft.com/office/drawing/2014/main" id="{74BAB78E-F452-47BB-A780-5398C04DABE2}"/>
              </a:ext>
            </a:extLst>
          </p:cNvPr>
          <p:cNvPicPr>
            <a:picLocks noChangeAspect="1"/>
          </p:cNvPicPr>
          <p:nvPr/>
        </p:nvPicPr>
        <p:blipFill>
          <a:blip r:embed="rId5"/>
          <a:stretch>
            <a:fillRect/>
          </a:stretch>
        </p:blipFill>
        <p:spPr>
          <a:xfrm>
            <a:off x="5953125" y="3219450"/>
            <a:ext cx="2711450" cy="1165225"/>
          </a:xfrm>
          <a:prstGeom prst="rect">
            <a:avLst/>
          </a:prstGeom>
        </p:spPr>
      </p:pic>
      <p:grpSp>
        <p:nvGrpSpPr>
          <p:cNvPr id="84999" name="Groupe 4">
            <a:extLst>
              <a:ext uri="{FF2B5EF4-FFF2-40B4-BE49-F238E27FC236}">
                <a16:creationId xmlns:a16="http://schemas.microsoft.com/office/drawing/2014/main" id="{41578375-9594-4DFA-8B9E-ED148C0D6F53}"/>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15" name="Forme libre 5">
              <a:extLst>
                <a:ext uri="{FF2B5EF4-FFF2-40B4-BE49-F238E27FC236}">
                  <a16:creationId xmlns:a16="http://schemas.microsoft.com/office/drawing/2014/main" id="{AD9EAC4B-A1B9-4ADD-AEAC-F42E7E622F56}"/>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85001" name="Image 6">
              <a:extLst>
                <a:ext uri="{FF2B5EF4-FFF2-40B4-BE49-F238E27FC236}">
                  <a16:creationId xmlns:a16="http://schemas.microsoft.com/office/drawing/2014/main" id="{6325ECD3-C2A5-4559-AE16-52E8C3EB0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Espace réservé du contenu 12" descr="Angélique, 42 ans&#10;Aveugle de naissance &#10;Téléconseillère chez Orange ">
            <a:extLst>
              <a:ext uri="{FF2B5EF4-FFF2-40B4-BE49-F238E27FC236}">
                <a16:creationId xmlns:a16="http://schemas.microsoft.com/office/drawing/2014/main" id="{3BC9EDA3-F2F4-42C7-A309-D573C81F2B3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b="12981"/>
          <a:stretch>
            <a:fillRect/>
          </a:stretch>
        </p:blipFill>
        <p:spPr bwMode="auto">
          <a:xfrm>
            <a:off x="828675" y="500063"/>
            <a:ext cx="3386138" cy="4202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Espace réservé du contenu 16">
            <a:extLst>
              <a:ext uri="{FF2B5EF4-FFF2-40B4-BE49-F238E27FC236}">
                <a16:creationId xmlns:a16="http://schemas.microsoft.com/office/drawing/2014/main" id="{2D0E0AB2-B0D0-46C5-8304-AAB846B3679C}"/>
              </a:ext>
            </a:extLst>
          </p:cNvPr>
          <p:cNvSpPr>
            <a:spLocks noGrp="1"/>
          </p:cNvSpPr>
          <p:nvPr>
            <p:ph sz="half" idx="10"/>
          </p:nvPr>
        </p:nvSpPr>
        <p:spPr>
          <a:xfrm>
            <a:off x="4427538" y="268288"/>
            <a:ext cx="4464050" cy="4703762"/>
          </a:xfrm>
        </p:spPr>
        <p:txBody>
          <a:bodyPr>
            <a:normAutofit fontScale="92500"/>
          </a:bodyPr>
          <a:lstStyle/>
          <a:p>
            <a:pPr>
              <a:defRPr/>
            </a:pPr>
            <a:r>
              <a:rPr lang="fr-FR" sz="1700" dirty="0">
                <a:solidFill>
                  <a:srgbClr val="FF6600"/>
                </a:solidFill>
              </a:rPr>
              <a:t>Situations de handicap numérique</a:t>
            </a:r>
          </a:p>
          <a:p>
            <a:pPr>
              <a:lnSpc>
                <a:spcPct val="110000"/>
              </a:lnSpc>
              <a:spcBef>
                <a:spcPts val="1200"/>
              </a:spcBef>
              <a:spcAft>
                <a:spcPts val="600"/>
              </a:spcAft>
              <a:defRPr/>
            </a:pPr>
            <a:r>
              <a:rPr lang="fr-FR" sz="1200" dirty="0">
                <a:latin typeface="Helvetica 55 Roman" panose="020B0604020202020204" pitchFamily="34" charset="0"/>
              </a:rPr>
              <a:t>Son lecteur Jaws sait </a:t>
            </a:r>
            <a:r>
              <a:rPr lang="fr-FR" sz="1200" b="1" dirty="0">
                <a:solidFill>
                  <a:srgbClr val="FF6600"/>
                </a:solidFill>
                <a:latin typeface="+mn-lt"/>
              </a:rPr>
              <a:t>vocaliser près de 30 langues</a:t>
            </a:r>
            <a:r>
              <a:rPr lang="fr-FR" sz="1200" b="1" dirty="0">
                <a:solidFill>
                  <a:srgbClr val="FF6600"/>
                </a:solidFill>
                <a:latin typeface="Helvetica 55 Roman" panose="020B0604020202020204" pitchFamily="34" charset="0"/>
              </a:rPr>
              <a:t> </a:t>
            </a:r>
            <a:r>
              <a:rPr lang="fr-FR" sz="1200" dirty="0">
                <a:latin typeface="Helvetica 55 Roman" panose="020B0604020202020204" pitchFamily="34" charset="0"/>
              </a:rPr>
              <a:t>et s'adapter au </a:t>
            </a:r>
            <a:r>
              <a:rPr lang="fr-FR" sz="1200" dirty="0">
                <a:solidFill>
                  <a:srgbClr val="FF6600"/>
                </a:solidFill>
                <a:latin typeface="+mn-lt"/>
              </a:rPr>
              <a:t>changement de langue</a:t>
            </a:r>
            <a:r>
              <a:rPr lang="fr-FR" sz="1200" dirty="0">
                <a:latin typeface="Helvetica 55 Roman" panose="020B0604020202020204" pitchFamily="34" charset="0"/>
              </a:rPr>
              <a:t>, sous réserve que ce soit indiqué dans le code html. À défaut, l’anglais est lu comme du français et c’est incompréhensible.</a:t>
            </a:r>
          </a:p>
          <a:p>
            <a:pPr>
              <a:lnSpc>
                <a:spcPct val="110000"/>
              </a:lnSpc>
              <a:spcBef>
                <a:spcPts val="1200"/>
              </a:spcBef>
              <a:spcAft>
                <a:spcPts val="600"/>
              </a:spcAft>
              <a:defRPr/>
            </a:pPr>
            <a:r>
              <a:rPr lang="fr-FR" sz="1200" dirty="0">
                <a:latin typeface="Helvetica 55 Roman" panose="020B0604020202020204" pitchFamily="34" charset="0"/>
              </a:rPr>
              <a:t>Depuis son mobile, elle a voulu dernièrement se faire livrer une pizza, mais </a:t>
            </a:r>
            <a:r>
              <a:rPr lang="fr-FR" sz="1200" dirty="0">
                <a:solidFill>
                  <a:srgbClr val="FF6600"/>
                </a:solidFill>
                <a:latin typeface="+mn-lt"/>
              </a:rPr>
              <a:t>certains champs de saisie n’étant pas labélisés</a:t>
            </a:r>
            <a:r>
              <a:rPr lang="fr-FR" sz="1200" dirty="0">
                <a:latin typeface="Helvetica 55 Roman" panose="020B0604020202020204" pitchFamily="34" charset="0"/>
              </a:rPr>
              <a:t>, elle n'a pas pu remplir le formulaire.</a:t>
            </a:r>
          </a:p>
          <a:p>
            <a:pPr>
              <a:lnSpc>
                <a:spcPct val="110000"/>
              </a:lnSpc>
              <a:spcBef>
                <a:spcPts val="1200"/>
              </a:spcBef>
              <a:spcAft>
                <a:spcPts val="600"/>
              </a:spcAft>
              <a:defRPr/>
            </a:pPr>
            <a:r>
              <a:rPr lang="fr-FR" sz="1200" dirty="0">
                <a:latin typeface="Helvetica 55 Roman" panose="020B0604020202020204" pitchFamily="34" charset="0"/>
              </a:rPr>
              <a:t>Un autre problème récurrent avec les formulaires concerne les erreurs. Quand elle </a:t>
            </a:r>
            <a:r>
              <a:rPr lang="fr-FR" sz="1200" dirty="0">
                <a:solidFill>
                  <a:srgbClr val="FF6600"/>
                </a:solidFill>
                <a:latin typeface="+mn-lt"/>
              </a:rPr>
              <a:t>valide un champ </a:t>
            </a:r>
            <a:r>
              <a:rPr lang="fr-FR" sz="1200" dirty="0">
                <a:latin typeface="Helvetica 55 Roman" panose="020B0604020202020204" pitchFamily="34" charset="0"/>
              </a:rPr>
              <a:t>et que celui-ci est </a:t>
            </a:r>
            <a:r>
              <a:rPr lang="fr-FR" sz="1200" dirty="0">
                <a:latin typeface="+mj-lt"/>
              </a:rPr>
              <a:t>erroné</a:t>
            </a:r>
            <a:r>
              <a:rPr lang="fr-FR" sz="1200" dirty="0">
                <a:latin typeface="Helvetica 55 Roman" panose="020B0604020202020204" pitchFamily="34" charset="0"/>
              </a:rPr>
              <a:t>, elle ne le sait pas car il est fréquent qu'un message d'erreur ne soit pas accessible. Alors elle s’impatiente car elle </a:t>
            </a:r>
            <a:r>
              <a:rPr lang="fr-FR" sz="1200" dirty="0">
                <a:solidFill>
                  <a:srgbClr val="FF6600"/>
                </a:solidFill>
                <a:latin typeface="+mn-lt"/>
              </a:rPr>
              <a:t>ne comprend pas pourquoi elle est bloquée</a:t>
            </a:r>
            <a:r>
              <a:rPr lang="fr-FR" sz="1200" dirty="0">
                <a:latin typeface="Helvetica 55 Roman" panose="020B0604020202020204" pitchFamily="34" charset="0"/>
              </a:rPr>
              <a:t>.</a:t>
            </a:r>
          </a:p>
          <a:p>
            <a:pPr>
              <a:lnSpc>
                <a:spcPct val="110000"/>
              </a:lnSpc>
              <a:spcBef>
                <a:spcPts val="1200"/>
              </a:spcBef>
              <a:spcAft>
                <a:spcPts val="600"/>
              </a:spcAft>
              <a:defRPr/>
            </a:pPr>
            <a:r>
              <a:rPr lang="fr-FR" sz="1200" dirty="0">
                <a:latin typeface="Helvetica 55 Roman" panose="020B0604020202020204" pitchFamily="34" charset="0"/>
              </a:rPr>
              <a:t>Pour consulter ses comptes bancaires en ligne, le </a:t>
            </a:r>
            <a:r>
              <a:rPr lang="fr-FR" sz="1200" dirty="0">
                <a:solidFill>
                  <a:srgbClr val="FF6600"/>
                </a:solidFill>
                <a:latin typeface="+mn-lt"/>
              </a:rPr>
              <a:t>clavier numérique étant sécurisé</a:t>
            </a:r>
            <a:r>
              <a:rPr lang="fr-FR" sz="1200" dirty="0">
                <a:latin typeface="Helvetica 55 Roman" panose="020B0604020202020204" pitchFamily="34" charset="0"/>
              </a:rPr>
              <a:t>, l’emplacement des touches changent à chaque consultation. Elle doit donc </a:t>
            </a:r>
            <a:r>
              <a:rPr lang="fr-FR" sz="1200" dirty="0">
                <a:solidFill>
                  <a:srgbClr val="FF6600"/>
                </a:solidFill>
                <a:latin typeface="+mj-lt"/>
              </a:rPr>
              <a:t>demander de l’aide</a:t>
            </a:r>
            <a:r>
              <a:rPr lang="fr-FR" sz="1200" dirty="0">
                <a:latin typeface="+mj-lt"/>
              </a:rPr>
              <a:t> </a:t>
            </a:r>
            <a:r>
              <a:rPr lang="fr-FR" sz="1200" dirty="0">
                <a:latin typeface="Helvetica 55 Roman" panose="020B0604020202020204" pitchFamily="34" charset="0"/>
              </a:rPr>
              <a:t>à sa fille.</a:t>
            </a:r>
          </a:p>
          <a:p>
            <a:pPr>
              <a:lnSpc>
                <a:spcPct val="110000"/>
              </a:lnSpc>
              <a:spcBef>
                <a:spcPts val="1200"/>
              </a:spcBef>
              <a:spcAft>
                <a:spcPts val="600"/>
              </a:spcAft>
              <a:defRPr/>
            </a:pPr>
            <a:r>
              <a:rPr lang="fr-FR" sz="1200" dirty="0">
                <a:latin typeface="Helvetica 55 Roman" panose="020B0604020202020204" pitchFamily="34" charset="0"/>
              </a:rPr>
              <a:t>Comme de nombreux </a:t>
            </a:r>
            <a:r>
              <a:rPr lang="fr-FR" sz="1200" dirty="0">
                <a:solidFill>
                  <a:srgbClr val="FF6600"/>
                </a:solidFill>
                <a:latin typeface="+mn-lt"/>
              </a:rPr>
              <a:t>documents PDF </a:t>
            </a:r>
            <a:r>
              <a:rPr lang="fr-FR" sz="1200" dirty="0">
                <a:latin typeface="Helvetica 55 Roman" panose="020B0604020202020204" pitchFamily="34" charset="0"/>
              </a:rPr>
              <a:t>qu’elle reçoit, les bulletins scolaires de sa fille sont </a:t>
            </a:r>
            <a:r>
              <a:rPr lang="fr-FR" sz="1200" dirty="0">
                <a:solidFill>
                  <a:srgbClr val="FF6600"/>
                </a:solidFill>
                <a:latin typeface="+mj-lt"/>
              </a:rPr>
              <a:t>illisibles</a:t>
            </a:r>
            <a:r>
              <a:rPr lang="fr-FR" sz="1200" dirty="0">
                <a:latin typeface="Helvetica 55 Roman" panose="020B0604020202020204" pitchFamily="34" charset="0"/>
              </a:rPr>
              <a:t>. Elle vient de leur envoyer le lien vers les recommandations d’accessibilité éditoriales d’Orange !</a:t>
            </a:r>
          </a:p>
        </p:txBody>
      </p:sp>
      <p:grpSp>
        <p:nvGrpSpPr>
          <p:cNvPr id="87044" name="Groupe 4">
            <a:extLst>
              <a:ext uri="{FF2B5EF4-FFF2-40B4-BE49-F238E27FC236}">
                <a16:creationId xmlns:a16="http://schemas.microsoft.com/office/drawing/2014/main" id="{1341D008-E747-4BB1-9AFB-22FC89461F11}"/>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11" name="Forme libre 5">
              <a:extLst>
                <a:ext uri="{FF2B5EF4-FFF2-40B4-BE49-F238E27FC236}">
                  <a16:creationId xmlns:a16="http://schemas.microsoft.com/office/drawing/2014/main" id="{289CECAF-39B5-4344-8E0E-C7922E968A7D}"/>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87047" name="Image 6">
              <a:extLst>
                <a:ext uri="{FF2B5EF4-FFF2-40B4-BE49-F238E27FC236}">
                  <a16:creationId xmlns:a16="http://schemas.microsoft.com/office/drawing/2014/main" id="{BD0EE1A4-4EE2-437C-A414-517F0D6B6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ZoneTexte 6">
            <a:extLst>
              <a:ext uri="{FF2B5EF4-FFF2-40B4-BE49-F238E27FC236}">
                <a16:creationId xmlns:a16="http://schemas.microsoft.com/office/drawing/2014/main" id="{34681FEF-A2B0-4E13-B251-383FF91AC0F9}"/>
              </a:ext>
            </a:extLst>
          </p:cNvPr>
          <p:cNvSpPr txBox="1"/>
          <p:nvPr/>
        </p:nvSpPr>
        <p:spPr>
          <a:xfrm>
            <a:off x="3780284" y="468359"/>
            <a:ext cx="4752528" cy="430887"/>
          </a:xfrm>
          <a:prstGeom prst="rect">
            <a:avLst/>
          </a:prstGeom>
        </p:spPr>
        <p:txBody>
          <a:bodyPr lIns="0" tIns="0" rIns="0" bIns="0">
            <a:spAutoFit/>
          </a:bodyPr>
          <a:lstStyle/>
          <a:p>
            <a:pPr>
              <a:defRPr/>
            </a:pPr>
            <a:r>
              <a:rPr lang="fr-FR" dirty="0">
                <a:highlight>
                  <a:srgbClr val="FFFF00"/>
                </a:highlight>
              </a:rPr>
              <a:t>Sur toutes ces diapos : mettre texte dans commentaire et extraire un résumer</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DFAD7-BE0E-4C7C-AD3B-468BDEAC966F}"/>
              </a:ext>
            </a:extLst>
          </p:cNvPr>
          <p:cNvSpPr>
            <a:spLocks noGrp="1"/>
          </p:cNvSpPr>
          <p:nvPr>
            <p:ph type="title"/>
          </p:nvPr>
        </p:nvSpPr>
        <p:spPr>
          <a:xfrm>
            <a:off x="827088" y="268288"/>
            <a:ext cx="8066087" cy="742950"/>
          </a:xfrm>
        </p:spPr>
        <p:txBody>
          <a:bodyPr/>
          <a:lstStyle/>
          <a:p>
            <a:pPr>
              <a:defRPr/>
            </a:pPr>
            <a:r>
              <a:rPr lang="fr-FR" sz="2100" dirty="0">
                <a:solidFill>
                  <a:schemeClr val="bg2"/>
                </a:solidFill>
              </a:rPr>
              <a:t>Préconisé pour l’accessibilité aux aveugles et quasi-aveugles</a:t>
            </a:r>
          </a:p>
        </p:txBody>
      </p:sp>
      <p:graphicFrame>
        <p:nvGraphicFramePr>
          <p:cNvPr id="17" name="Espace réservé du contenu 16">
            <a:extLst>
              <a:ext uri="{FF2B5EF4-FFF2-40B4-BE49-F238E27FC236}">
                <a16:creationId xmlns:a16="http://schemas.microsoft.com/office/drawing/2014/main" id="{1AA97607-1683-44D9-8733-694F8FA9FE95}"/>
              </a:ext>
            </a:extLst>
          </p:cNvPr>
          <p:cNvGraphicFramePr>
            <a:graphicFrameLocks noGrp="1"/>
          </p:cNvGraphicFramePr>
          <p:nvPr>
            <p:ph sz="half" idx="1"/>
          </p:nvPr>
        </p:nvGraphicFramePr>
        <p:xfrm>
          <a:off x="827088" y="843558"/>
          <a:ext cx="8066087" cy="4031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9092" name="Groupe 4">
            <a:extLst>
              <a:ext uri="{FF2B5EF4-FFF2-40B4-BE49-F238E27FC236}">
                <a16:creationId xmlns:a16="http://schemas.microsoft.com/office/drawing/2014/main" id="{0FC89058-E962-4740-BDD2-43C7808326CA}"/>
              </a:ext>
              <a:ext uri="{C183D7F6-B498-43B3-948B-1728B52AA6E4}">
                <adec:decorative xmlns:adec="http://schemas.microsoft.com/office/drawing/2017/decorative" val="1"/>
              </a:ext>
            </a:extLst>
          </p:cNvPr>
          <p:cNvGrpSpPr>
            <a:grpSpLocks/>
          </p:cNvGrpSpPr>
          <p:nvPr/>
        </p:nvGrpSpPr>
        <p:grpSpPr bwMode="auto">
          <a:xfrm>
            <a:off x="8589963" y="88900"/>
            <a:ext cx="481012" cy="431800"/>
            <a:chOff x="3830010" y="1181294"/>
            <a:chExt cx="1017379" cy="1017379"/>
          </a:xfrm>
        </p:grpSpPr>
        <p:sp>
          <p:nvSpPr>
            <p:cNvPr id="11" name="Forme libre 5">
              <a:extLst>
                <a:ext uri="{FF2B5EF4-FFF2-40B4-BE49-F238E27FC236}">
                  <a16:creationId xmlns:a16="http://schemas.microsoft.com/office/drawing/2014/main" id="{DEDAA40A-16A6-4A78-8EB8-9F98E0DD2F1A}"/>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89094" name="Image 6">
              <a:extLst>
                <a:ext uri="{FF2B5EF4-FFF2-40B4-BE49-F238E27FC236}">
                  <a16:creationId xmlns:a16="http://schemas.microsoft.com/office/drawing/2014/main" id="{2A0B387B-2541-4C16-82E8-2DB40E34A3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67FF-47C3-466D-8146-B664A21CD665}"/>
              </a:ext>
            </a:extLst>
          </p:cNvPr>
          <p:cNvSpPr>
            <a:spLocks noGrp="1"/>
          </p:cNvSpPr>
          <p:nvPr>
            <p:ph type="title"/>
          </p:nvPr>
        </p:nvSpPr>
        <p:spPr>
          <a:xfrm>
            <a:off x="684213" y="195263"/>
            <a:ext cx="8066087" cy="742950"/>
          </a:xfrm>
        </p:spPr>
        <p:txBody>
          <a:bodyPr/>
          <a:lstStyle/>
          <a:p>
            <a:pPr>
              <a:defRPr/>
            </a:pPr>
            <a:r>
              <a:rPr lang="fr-FR" sz="2100" dirty="0">
                <a:solidFill>
                  <a:schemeClr val="bg2"/>
                </a:solidFill>
              </a:rPr>
              <a:t>Préconisé pour l’accessibilité aux aveugles et quasi-aveugles</a:t>
            </a:r>
            <a:endParaRPr lang="fr-FR" sz="2100" dirty="0"/>
          </a:p>
        </p:txBody>
      </p:sp>
      <p:pic>
        <p:nvPicPr>
          <p:cNvPr id="91139" name="Espace réservé du contenu 10" descr="Exemple pris de la page d'accueil de l'intranet Orange">
            <a:extLst>
              <a:ext uri="{FF2B5EF4-FFF2-40B4-BE49-F238E27FC236}">
                <a16:creationId xmlns:a16="http://schemas.microsoft.com/office/drawing/2014/main" id="{70FE0268-ACA7-48C0-BE50-0AF183EC6E3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b="57732"/>
          <a:stretch>
            <a:fillRect/>
          </a:stretch>
        </p:blipFill>
        <p:spPr bwMode="auto">
          <a:xfrm>
            <a:off x="88900" y="642938"/>
            <a:ext cx="3054350" cy="174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Espace réservé du contenu 16">
            <a:extLst>
              <a:ext uri="{FF2B5EF4-FFF2-40B4-BE49-F238E27FC236}">
                <a16:creationId xmlns:a16="http://schemas.microsoft.com/office/drawing/2014/main" id="{505DADDE-6099-4BFC-B135-581F14F9D9CD}"/>
              </a:ext>
            </a:extLst>
          </p:cNvPr>
          <p:cNvGraphicFramePr>
            <a:graphicFrameLocks noGrp="1"/>
          </p:cNvGraphicFramePr>
          <p:nvPr>
            <p:ph sz="quarter" idx="4294967295"/>
          </p:nvPr>
        </p:nvGraphicFramePr>
        <p:xfrm>
          <a:off x="755576" y="3224526"/>
          <a:ext cx="8388424" cy="18507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1141" name="Groupe 3" descr="extraction de la liste des éléments avec NVDA">
            <a:extLst>
              <a:ext uri="{FF2B5EF4-FFF2-40B4-BE49-F238E27FC236}">
                <a16:creationId xmlns:a16="http://schemas.microsoft.com/office/drawing/2014/main" id="{D37ECCA5-673D-4174-AD98-53D82BFF599F}"/>
              </a:ext>
            </a:extLst>
          </p:cNvPr>
          <p:cNvGrpSpPr>
            <a:grpSpLocks/>
          </p:cNvGrpSpPr>
          <p:nvPr/>
        </p:nvGrpSpPr>
        <p:grpSpPr bwMode="auto">
          <a:xfrm>
            <a:off x="3341688" y="771525"/>
            <a:ext cx="4254500" cy="2366963"/>
            <a:chOff x="3995937" y="495550"/>
            <a:chExt cx="4890196" cy="2490203"/>
          </a:xfrm>
        </p:grpSpPr>
        <p:pic>
          <p:nvPicPr>
            <p:cNvPr id="91149" name="Image 3">
              <a:extLst>
                <a:ext uri="{FF2B5EF4-FFF2-40B4-BE49-F238E27FC236}">
                  <a16:creationId xmlns:a16="http://schemas.microsoft.com/office/drawing/2014/main" id="{261F939D-B83E-4F38-96FC-8D25FE364D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937" y="495550"/>
              <a:ext cx="4890196" cy="249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201AE78-AC24-4CD5-BAF1-00E5412FB2D2}"/>
                </a:ext>
              </a:extLst>
            </p:cNvPr>
            <p:cNvSpPr/>
            <p:nvPr/>
          </p:nvSpPr>
          <p:spPr>
            <a:xfrm>
              <a:off x="4114542" y="1566120"/>
              <a:ext cx="3049074" cy="36075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91151" name="ZoneTexte 17">
              <a:extLst>
                <a:ext uri="{FF2B5EF4-FFF2-40B4-BE49-F238E27FC236}">
                  <a16:creationId xmlns:a16="http://schemas.microsoft.com/office/drawing/2014/main" id="{6D16523B-EF1D-4159-ABA8-CDFCA1702272}"/>
                </a:ext>
              </a:extLst>
            </p:cNvPr>
            <p:cNvSpPr txBox="1">
              <a:spLocks noChangeArrowheads="1"/>
            </p:cNvSpPr>
            <p:nvPr/>
          </p:nvSpPr>
          <p:spPr bwMode="auto">
            <a:xfrm>
              <a:off x="5741214" y="1841268"/>
              <a:ext cx="2697754" cy="35617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r>
                <a:rPr lang="fr-FR" altLang="fr-FR" sz="1100"/>
                <a:t>Champs Recherche bien renseigné</a:t>
              </a:r>
            </a:p>
          </p:txBody>
        </p:sp>
        <p:sp>
          <p:nvSpPr>
            <p:cNvPr id="10" name="Rectangle 9">
              <a:extLst>
                <a:ext uri="{FF2B5EF4-FFF2-40B4-BE49-F238E27FC236}">
                  <a16:creationId xmlns:a16="http://schemas.microsoft.com/office/drawing/2014/main" id="{9A132602-EE3B-44FA-BC3B-C715FF81C829}"/>
                </a:ext>
              </a:extLst>
            </p:cNvPr>
            <p:cNvSpPr/>
            <p:nvPr/>
          </p:nvSpPr>
          <p:spPr>
            <a:xfrm>
              <a:off x="4114542" y="1238770"/>
              <a:ext cx="3049074" cy="220461"/>
            </a:xfrm>
            <a:prstGeom prst="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91153" name="ZoneTexte 11">
              <a:extLst>
                <a:ext uri="{FF2B5EF4-FFF2-40B4-BE49-F238E27FC236}">
                  <a16:creationId xmlns:a16="http://schemas.microsoft.com/office/drawing/2014/main" id="{FA0A2FA4-4E52-48AF-B6E1-B5A28B97E544}"/>
                </a:ext>
              </a:extLst>
            </p:cNvPr>
            <p:cNvSpPr txBox="1">
              <a:spLocks noChangeArrowheads="1"/>
            </p:cNvSpPr>
            <p:nvPr/>
          </p:nvSpPr>
          <p:spPr bwMode="auto">
            <a:xfrm>
              <a:off x="5738887" y="1348780"/>
              <a:ext cx="2697754" cy="17808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r>
                <a:rPr lang="fr-FR" altLang="fr-FR" sz="1100"/>
                <a:t>Lien extra page traité en bouton !</a:t>
              </a:r>
            </a:p>
          </p:txBody>
        </p:sp>
      </p:grpSp>
      <p:sp>
        <p:nvSpPr>
          <p:cNvPr id="7" name="Ellipse 6">
            <a:extLst>
              <a:ext uri="{FF2B5EF4-FFF2-40B4-BE49-F238E27FC236}">
                <a16:creationId xmlns:a16="http://schemas.microsoft.com/office/drawing/2014/main" id="{782ECD7C-720D-4C41-93D1-0874AB54809F}"/>
              </a:ext>
            </a:extLst>
          </p:cNvPr>
          <p:cNvSpPr/>
          <p:nvPr/>
        </p:nvSpPr>
        <p:spPr>
          <a:xfrm>
            <a:off x="7731125" y="1423988"/>
            <a:ext cx="360363" cy="33655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1</a:t>
            </a:r>
          </a:p>
        </p:txBody>
      </p:sp>
      <p:sp>
        <p:nvSpPr>
          <p:cNvPr id="13" name="Ellipse 12">
            <a:extLst>
              <a:ext uri="{FF2B5EF4-FFF2-40B4-BE49-F238E27FC236}">
                <a16:creationId xmlns:a16="http://schemas.microsoft.com/office/drawing/2014/main" id="{33D437D3-18CB-4D70-810D-B987A1A8CFF8}"/>
              </a:ext>
            </a:extLst>
          </p:cNvPr>
          <p:cNvSpPr/>
          <p:nvPr/>
        </p:nvSpPr>
        <p:spPr>
          <a:xfrm>
            <a:off x="7740650" y="2030413"/>
            <a:ext cx="360363" cy="33496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2</a:t>
            </a:r>
          </a:p>
        </p:txBody>
      </p:sp>
      <p:sp>
        <p:nvSpPr>
          <p:cNvPr id="16" name="Ellipse 15">
            <a:extLst>
              <a:ext uri="{FF2B5EF4-FFF2-40B4-BE49-F238E27FC236}">
                <a16:creationId xmlns:a16="http://schemas.microsoft.com/office/drawing/2014/main" id="{C39CAAE8-BFAE-4E79-BD9E-1F348EB81CA9}"/>
              </a:ext>
            </a:extLst>
          </p:cNvPr>
          <p:cNvSpPr/>
          <p:nvPr/>
        </p:nvSpPr>
        <p:spPr>
          <a:xfrm>
            <a:off x="7740650" y="3221038"/>
            <a:ext cx="358775" cy="29051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800" dirty="0">
                <a:solidFill>
                  <a:schemeClr val="tx1"/>
                </a:solidFill>
              </a:rPr>
              <a:t>1</a:t>
            </a:r>
          </a:p>
        </p:txBody>
      </p:sp>
      <p:sp>
        <p:nvSpPr>
          <p:cNvPr id="17" name="Ellipse 16">
            <a:extLst>
              <a:ext uri="{FF2B5EF4-FFF2-40B4-BE49-F238E27FC236}">
                <a16:creationId xmlns:a16="http://schemas.microsoft.com/office/drawing/2014/main" id="{7DCF4065-2EE9-4A65-8121-0FA9A9D657AF}"/>
              </a:ext>
            </a:extLst>
          </p:cNvPr>
          <p:cNvSpPr/>
          <p:nvPr/>
        </p:nvSpPr>
        <p:spPr>
          <a:xfrm>
            <a:off x="7753350" y="4443413"/>
            <a:ext cx="358775" cy="28892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800" dirty="0">
                <a:solidFill>
                  <a:schemeClr val="tx1"/>
                </a:solidFill>
              </a:rPr>
              <a:t>2</a:t>
            </a:r>
          </a:p>
        </p:txBody>
      </p:sp>
      <p:grpSp>
        <p:nvGrpSpPr>
          <p:cNvPr id="91146" name="Groupe 4">
            <a:extLst>
              <a:ext uri="{FF2B5EF4-FFF2-40B4-BE49-F238E27FC236}">
                <a16:creationId xmlns:a16="http://schemas.microsoft.com/office/drawing/2014/main" id="{82F7CE41-DDE7-4132-80B0-8737A334912E}"/>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22" name="Forme libre 5">
              <a:extLst>
                <a:ext uri="{FF2B5EF4-FFF2-40B4-BE49-F238E27FC236}">
                  <a16:creationId xmlns:a16="http://schemas.microsoft.com/office/drawing/2014/main" id="{06A80DDC-96B1-441B-848C-526339BF8EF0}"/>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1148" name="Image 6">
              <a:extLst>
                <a:ext uri="{FF2B5EF4-FFF2-40B4-BE49-F238E27FC236}">
                  <a16:creationId xmlns:a16="http://schemas.microsoft.com/office/drawing/2014/main" id="{8FE3E8F6-F059-43E8-A51C-0339CDCB03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8A2250C-8D9C-42B0-8EFE-474B012491C8}"/>
              </a:ext>
            </a:extLst>
          </p:cNvPr>
          <p:cNvSpPr>
            <a:spLocks noGrp="1"/>
          </p:cNvSpPr>
          <p:nvPr>
            <p:ph type="title"/>
          </p:nvPr>
        </p:nvSpPr>
        <p:spPr>
          <a:xfrm>
            <a:off x="827088" y="1419225"/>
            <a:ext cx="6337300" cy="2881313"/>
          </a:xfrm>
        </p:spPr>
        <p:txBody>
          <a:bodyPr/>
          <a:lstStyle/>
          <a:p>
            <a:pPr>
              <a:defRPr/>
            </a:pPr>
            <a:r>
              <a:rPr lang="fr-FR" dirty="0"/>
              <a:t>Handicap de Malvoyance</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B23F437-B52C-46D0-828F-92D465BB3F0B}"/>
              </a:ext>
            </a:extLst>
          </p:cNvPr>
          <p:cNvSpPr>
            <a:spLocks noGrp="1"/>
          </p:cNvSpPr>
          <p:nvPr>
            <p:ph type="title"/>
          </p:nvPr>
        </p:nvSpPr>
        <p:spPr>
          <a:xfrm>
            <a:off x="827088" y="268288"/>
            <a:ext cx="8066087" cy="742950"/>
          </a:xfrm>
        </p:spPr>
        <p:txBody>
          <a:bodyPr/>
          <a:lstStyle/>
          <a:p>
            <a:pPr>
              <a:defRPr/>
            </a:pPr>
            <a:r>
              <a:rPr lang="fr-FR" dirty="0"/>
              <a:t>Sur ce handicap de malvoyance</a:t>
            </a:r>
          </a:p>
        </p:txBody>
      </p:sp>
      <p:sp>
        <p:nvSpPr>
          <p:cNvPr id="6" name="Espace réservé du contenu 5">
            <a:extLst>
              <a:ext uri="{FF2B5EF4-FFF2-40B4-BE49-F238E27FC236}">
                <a16:creationId xmlns:a16="http://schemas.microsoft.com/office/drawing/2014/main" id="{E68A7FA4-6D86-42E9-91ED-3400250CFD87}"/>
              </a:ext>
            </a:extLst>
          </p:cNvPr>
          <p:cNvSpPr>
            <a:spLocks noGrp="1"/>
          </p:cNvSpPr>
          <p:nvPr>
            <p:ph sz="half" idx="1"/>
          </p:nvPr>
        </p:nvSpPr>
        <p:spPr>
          <a:xfrm>
            <a:off x="395288" y="969963"/>
            <a:ext cx="4105275" cy="2054225"/>
          </a:xfrm>
        </p:spPr>
        <p:txBody>
          <a:bodyPr>
            <a:normAutofit fontScale="92500" lnSpcReduction="20000"/>
          </a:bodyPr>
          <a:lstStyle/>
          <a:p>
            <a:pPr>
              <a:lnSpc>
                <a:spcPct val="150000"/>
              </a:lnSpc>
              <a:tabLst>
                <a:tab pos="2241550" algn="l"/>
              </a:tabLst>
              <a:defRPr/>
            </a:pPr>
            <a:r>
              <a:rPr lang="fr-FR" sz="1600" dirty="0">
                <a:solidFill>
                  <a:srgbClr val="FF6600"/>
                </a:solidFill>
              </a:rPr>
              <a:t>Malvoyance </a:t>
            </a:r>
            <a:r>
              <a:rPr lang="fr-FR" sz="1600" dirty="0">
                <a:latin typeface="Helvetica 55 Roman" panose="020B0604020202020204" pitchFamily="34" charset="0"/>
              </a:rPr>
              <a:t>c’est une acuité visuelle inférieure ou égale à 3/10</a:t>
            </a:r>
            <a:r>
              <a:rPr lang="fr-FR" sz="1600" baseline="30000" dirty="0">
                <a:latin typeface="Helvetica 55 Roman" panose="020B0604020202020204" pitchFamily="34" charset="0"/>
              </a:rPr>
              <a:t>e</a:t>
            </a:r>
            <a:r>
              <a:rPr lang="fr-FR" sz="1600" dirty="0">
                <a:latin typeface="Helvetica 55 Roman" panose="020B0604020202020204" pitchFamily="34" charset="0"/>
              </a:rPr>
              <a:t> ou un champ visuel limité à moins de 20 degrés. Cette déficience visuelle ne peut plus être traitée ou corrigée.</a:t>
            </a:r>
          </a:p>
          <a:p>
            <a:pPr>
              <a:lnSpc>
                <a:spcPct val="150000"/>
              </a:lnSpc>
              <a:defRPr/>
            </a:pPr>
            <a:r>
              <a:rPr lang="fr-FR" sz="1600" dirty="0">
                <a:solidFill>
                  <a:srgbClr val="FF6600"/>
                </a:solidFill>
                <a:latin typeface="Helvetica 55 Roman" panose="020B0604020202020204" pitchFamily="34" charset="0"/>
              </a:rPr>
              <a:t>-&gt;</a:t>
            </a:r>
            <a:r>
              <a:rPr lang="fr-FR" sz="1600" dirty="0">
                <a:solidFill>
                  <a:srgbClr val="FF6600"/>
                </a:solidFill>
                <a:latin typeface="+mn-lt"/>
              </a:rPr>
              <a:t>Trois atteintes </a:t>
            </a:r>
            <a:r>
              <a:rPr lang="fr-FR" sz="1600" dirty="0">
                <a:solidFill>
                  <a:srgbClr val="FF6600"/>
                </a:solidFill>
                <a:latin typeface="Helvetica 55 Roman" panose="020B0604020202020204" pitchFamily="34" charset="0"/>
              </a:rPr>
              <a:t>: </a:t>
            </a:r>
            <a:br>
              <a:rPr lang="fr-FR" sz="1600" dirty="0">
                <a:solidFill>
                  <a:srgbClr val="FF6600"/>
                </a:solidFill>
                <a:latin typeface="Helvetica 55 Roman" panose="020B0604020202020204" pitchFamily="34" charset="0"/>
              </a:rPr>
            </a:br>
            <a:r>
              <a:rPr lang="fr-FR" sz="1600" dirty="0">
                <a:latin typeface="Helvetica 55 Roman" panose="020B0604020202020204" pitchFamily="34" charset="0"/>
              </a:rPr>
              <a:t>flou, vision centrale, vision périphérique</a:t>
            </a:r>
          </a:p>
        </p:txBody>
      </p:sp>
      <p:grpSp>
        <p:nvGrpSpPr>
          <p:cNvPr id="94212" name="Groupe 28">
            <a:extLst>
              <a:ext uri="{FF2B5EF4-FFF2-40B4-BE49-F238E27FC236}">
                <a16:creationId xmlns:a16="http://schemas.microsoft.com/office/drawing/2014/main" id="{2B412590-2445-4A07-9FF6-42EA7E12C0AF}"/>
              </a:ext>
            </a:extLst>
          </p:cNvPr>
          <p:cNvGrpSpPr>
            <a:grpSpLocks/>
          </p:cNvGrpSpPr>
          <p:nvPr/>
        </p:nvGrpSpPr>
        <p:grpSpPr bwMode="auto">
          <a:xfrm>
            <a:off x="8459788" y="87313"/>
            <a:ext cx="576262" cy="539750"/>
            <a:chOff x="8172450" y="50800"/>
            <a:chExt cx="792163" cy="792163"/>
          </a:xfrm>
        </p:grpSpPr>
        <p:grpSp>
          <p:nvGrpSpPr>
            <p:cNvPr id="94225" name="Groupe 4">
              <a:extLst>
                <a:ext uri="{FF2B5EF4-FFF2-40B4-BE49-F238E27FC236}">
                  <a16:creationId xmlns:a16="http://schemas.microsoft.com/office/drawing/2014/main" id="{EFD7AE5A-C11C-4CA7-8C7D-67008F06E08B}"/>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26" name="Forme libre 5">
                <a:extLst>
                  <a:ext uri="{FF2B5EF4-FFF2-40B4-BE49-F238E27FC236}">
                    <a16:creationId xmlns:a16="http://schemas.microsoft.com/office/drawing/2014/main" id="{484BA979-3A46-47A7-A0B2-E43311251BB9}"/>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4228" name="Image 6">
                <a:extLst>
                  <a:ext uri="{FF2B5EF4-FFF2-40B4-BE49-F238E27FC236}">
                    <a16:creationId xmlns:a16="http://schemas.microsoft.com/office/drawing/2014/main" id="{7DDC27E3-84A6-4955-97E1-D31EC781E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5" name="Connecteur droit 24">
              <a:extLst>
                <a:ext uri="{FF2B5EF4-FFF2-40B4-BE49-F238E27FC236}">
                  <a16:creationId xmlns:a16="http://schemas.microsoft.com/office/drawing/2014/main" id="{06BEEFCF-83A4-4976-9646-2F823A95CA7F}"/>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aphicFrame>
        <p:nvGraphicFramePr>
          <p:cNvPr id="28" name="Tableau 11">
            <a:extLst>
              <a:ext uri="{FF2B5EF4-FFF2-40B4-BE49-F238E27FC236}">
                <a16:creationId xmlns:a16="http://schemas.microsoft.com/office/drawing/2014/main" id="{39D9A26C-D03E-483F-8145-21358FA948B9}"/>
              </a:ext>
            </a:extLst>
          </p:cNvPr>
          <p:cNvGraphicFramePr>
            <a:graphicFrameLocks noGrp="1"/>
          </p:cNvGraphicFramePr>
          <p:nvPr/>
        </p:nvGraphicFramePr>
        <p:xfrm>
          <a:off x="2339975" y="4337050"/>
          <a:ext cx="4681538" cy="304800"/>
        </p:xfrm>
        <a:graphic>
          <a:graphicData uri="http://schemas.openxmlformats.org/drawingml/2006/table">
            <a:tbl>
              <a:tblPr firstRow="1" bandRow="1">
                <a:tableStyleId>{5C22544A-7EE6-4342-B048-85BDC9FD1C3A}</a:tableStyleId>
              </a:tblPr>
              <a:tblGrid>
                <a:gridCol w="1578765">
                  <a:extLst>
                    <a:ext uri="{9D8B030D-6E8A-4147-A177-3AD203B41FA5}">
                      <a16:colId xmlns:a16="http://schemas.microsoft.com/office/drawing/2014/main" val="20000"/>
                    </a:ext>
                  </a:extLst>
                </a:gridCol>
                <a:gridCol w="1578765">
                  <a:extLst>
                    <a:ext uri="{9D8B030D-6E8A-4147-A177-3AD203B41FA5}">
                      <a16:colId xmlns:a16="http://schemas.microsoft.com/office/drawing/2014/main" val="20001"/>
                    </a:ext>
                  </a:extLst>
                </a:gridCol>
                <a:gridCol w="1524009">
                  <a:extLst>
                    <a:ext uri="{9D8B030D-6E8A-4147-A177-3AD203B41FA5}">
                      <a16:colId xmlns:a16="http://schemas.microsoft.com/office/drawing/2014/main" val="20002"/>
                    </a:ext>
                  </a:extLst>
                </a:gridCol>
              </a:tblGrid>
              <a:tr h="304800">
                <a:tc>
                  <a:txBody>
                    <a:bodyPr/>
                    <a:lstStyle/>
                    <a:p>
                      <a:pPr algn="ctr"/>
                      <a:r>
                        <a:rPr lang="fr-FR" sz="1400" dirty="0">
                          <a:solidFill>
                            <a:schemeClr val="tx1"/>
                          </a:solidFill>
                        </a:rPr>
                        <a:t>10/10</a:t>
                      </a:r>
                    </a:p>
                  </a:txBody>
                  <a:tcPr marL="91458" marR="91458" marT="45725" marB="45725"/>
                </a:tc>
                <a:tc>
                  <a:txBody>
                    <a:bodyPr/>
                    <a:lstStyle/>
                    <a:p>
                      <a:pPr algn="ctr"/>
                      <a:r>
                        <a:rPr lang="fr-FR" sz="1400" dirty="0">
                          <a:solidFill>
                            <a:schemeClr val="tx1"/>
                          </a:solidFill>
                        </a:rPr>
                        <a:t>5/10</a:t>
                      </a:r>
                    </a:p>
                  </a:txBody>
                  <a:tcPr marL="91458" marR="91458" marT="45725" marB="45725"/>
                </a:tc>
                <a:tc>
                  <a:txBody>
                    <a:bodyPr/>
                    <a:lstStyle/>
                    <a:p>
                      <a:pPr algn="ctr"/>
                      <a:r>
                        <a:rPr lang="fr-FR" sz="1400" dirty="0">
                          <a:solidFill>
                            <a:schemeClr val="tx1"/>
                          </a:solidFill>
                        </a:rPr>
                        <a:t>1/10</a:t>
                      </a:r>
                    </a:p>
                  </a:txBody>
                  <a:tcPr marL="91458" marR="91458" marT="45725" marB="45725"/>
                </a:tc>
                <a:extLst>
                  <a:ext uri="{0D108BD9-81ED-4DB2-BD59-A6C34878D82A}">
                    <a16:rowId xmlns:a16="http://schemas.microsoft.com/office/drawing/2014/main" val="10000"/>
                  </a:ext>
                </a:extLst>
              </a:tr>
            </a:tbl>
          </a:graphicData>
        </a:graphic>
      </p:graphicFrame>
      <p:pic>
        <p:nvPicPr>
          <p:cNvPr id="94223" name="Espace réservé du contenu 9" descr="4 images à différents degré de flou : 10/10 , 5/10 ; 1/10">
            <a:extLst>
              <a:ext uri="{FF2B5EF4-FFF2-40B4-BE49-F238E27FC236}">
                <a16:creationId xmlns:a16="http://schemas.microsoft.com/office/drawing/2014/main" id="{0EACCF40-493F-4692-AC95-3144C17CA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5050"/>
          <a:stretch>
            <a:fillRect/>
          </a:stretch>
        </p:blipFill>
        <p:spPr bwMode="auto">
          <a:xfrm>
            <a:off x="2336800" y="3317875"/>
            <a:ext cx="468471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4" name="Espace réservé du contenu 14" descr="schéma pour montrer les différents degrés du champ visuel&#10;Lecture : 10 degrés&#10;reconnaissance de symboles : 20 degrés&#10;reconnaissance des couleurs : 30 degrés&#10;vision bonoculaire : 60 degré">
            <a:extLst>
              <a:ext uri="{FF2B5EF4-FFF2-40B4-BE49-F238E27FC236}">
                <a16:creationId xmlns:a16="http://schemas.microsoft.com/office/drawing/2014/main" id="{0445EF55-F1D4-4658-A270-F4E37F2370C2}"/>
              </a:ext>
            </a:extLst>
          </p:cNvPr>
          <p:cNvPicPr>
            <a:picLocks noGrp="1" noChangeAspect="1" noChangeArrowheads="1"/>
          </p:cNvPicPr>
          <p:nvPr>
            <p:ph sz="half" idx="10"/>
          </p:nvPr>
        </p:nvPicPr>
        <p:blipFill>
          <a:blip r:embed="rId5">
            <a:extLst>
              <a:ext uri="{28A0092B-C50C-407E-A947-70E740481C1C}">
                <a14:useLocalDpi xmlns:a14="http://schemas.microsoft.com/office/drawing/2010/main" val="0"/>
              </a:ext>
            </a:extLst>
          </a:blip>
          <a:srcRect/>
          <a:stretch>
            <a:fillRect/>
          </a:stretch>
        </p:blipFill>
        <p:spPr bwMode="auto">
          <a:xfrm>
            <a:off x="4808538" y="1063625"/>
            <a:ext cx="4105275" cy="1744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448D3E-1AA6-487E-A153-48AB29F6F6DB}"/>
              </a:ext>
            </a:extLst>
          </p:cNvPr>
          <p:cNvSpPr>
            <a:spLocks noGrp="1"/>
          </p:cNvSpPr>
          <p:nvPr>
            <p:ph type="title"/>
          </p:nvPr>
        </p:nvSpPr>
        <p:spPr>
          <a:xfrm>
            <a:off x="827088" y="268288"/>
            <a:ext cx="8066087" cy="742950"/>
          </a:xfrm>
        </p:spPr>
        <p:txBody>
          <a:bodyPr/>
          <a:lstStyle/>
          <a:p>
            <a:pPr>
              <a:defRPr/>
            </a:pPr>
            <a:r>
              <a:rPr lang="fr-FR" sz="3200" dirty="0"/>
              <a:t>Malvoyance </a:t>
            </a:r>
            <a:r>
              <a:rPr lang="fr-FR" sz="2000" dirty="0"/>
              <a:t>ce que cela entraine au niveau fonctionnel</a:t>
            </a:r>
          </a:p>
        </p:txBody>
      </p:sp>
      <p:sp>
        <p:nvSpPr>
          <p:cNvPr id="96259" name="Espace réservé du pied de page 2">
            <a:extLst>
              <a:ext uri="{FF2B5EF4-FFF2-40B4-BE49-F238E27FC236}">
                <a16:creationId xmlns:a16="http://schemas.microsoft.com/office/drawing/2014/main" id="{9FD8187C-FC01-4AE2-B878-121482F4BA4D}"/>
              </a:ext>
            </a:extLst>
          </p:cNvPr>
          <p:cNvSpPr>
            <a:spLocks noGrp="1" noChangeArrowheads="1"/>
          </p:cNvSpPr>
          <p:nvPr>
            <p:ph type="ftr"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sp>
        <p:nvSpPr>
          <p:cNvPr id="96260" name="Espace réservé du numéro de diapositive 3">
            <a:extLst>
              <a:ext uri="{FF2B5EF4-FFF2-40B4-BE49-F238E27FC236}">
                <a16:creationId xmlns:a16="http://schemas.microsoft.com/office/drawing/2014/main" id="{9BF0BD8A-40A7-42A7-9C40-B185BB51B3E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CAC0EA-1486-4652-8314-6B1D30FAAB1E}" type="slidenum">
              <a:rPr lang="fr-FR" altLang="fr-FR"/>
              <a:pPr/>
              <a:t>16</a:t>
            </a:fld>
            <a:endParaRPr lang="fr-FR" altLang="fr-FR"/>
          </a:p>
        </p:txBody>
      </p:sp>
      <p:graphicFrame>
        <p:nvGraphicFramePr>
          <p:cNvPr id="6" name="Diagramme 5">
            <a:extLst>
              <a:ext uri="{FF2B5EF4-FFF2-40B4-BE49-F238E27FC236}">
                <a16:creationId xmlns:a16="http://schemas.microsoft.com/office/drawing/2014/main" id="{6CA8D4D0-E438-4AE9-80DB-807727D667B7}"/>
              </a:ext>
            </a:extLst>
          </p:cNvPr>
          <p:cNvGraphicFramePr/>
          <p:nvPr/>
        </p:nvGraphicFramePr>
        <p:xfrm>
          <a:off x="1115616" y="837807"/>
          <a:ext cx="6912768" cy="4182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6262" name="Groupe 28">
            <a:extLst>
              <a:ext uri="{FF2B5EF4-FFF2-40B4-BE49-F238E27FC236}">
                <a16:creationId xmlns:a16="http://schemas.microsoft.com/office/drawing/2014/main" id="{2B40D2EC-5132-4198-A5C7-93BBD3A0D764}"/>
              </a:ext>
            </a:extLst>
          </p:cNvPr>
          <p:cNvGrpSpPr>
            <a:grpSpLocks/>
          </p:cNvGrpSpPr>
          <p:nvPr/>
        </p:nvGrpSpPr>
        <p:grpSpPr bwMode="auto">
          <a:xfrm>
            <a:off x="8459788" y="87313"/>
            <a:ext cx="576262" cy="539750"/>
            <a:chOff x="8172450" y="50800"/>
            <a:chExt cx="792163" cy="792163"/>
          </a:xfrm>
        </p:grpSpPr>
        <p:grpSp>
          <p:nvGrpSpPr>
            <p:cNvPr id="96263" name="Groupe 4">
              <a:extLst>
                <a:ext uri="{FF2B5EF4-FFF2-40B4-BE49-F238E27FC236}">
                  <a16:creationId xmlns:a16="http://schemas.microsoft.com/office/drawing/2014/main" id="{D27F9FE5-6B93-419E-ADAD-1EF5FB870C2D}"/>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5" name="Forme libre 5">
                <a:extLst>
                  <a:ext uri="{FF2B5EF4-FFF2-40B4-BE49-F238E27FC236}">
                    <a16:creationId xmlns:a16="http://schemas.microsoft.com/office/drawing/2014/main" id="{03B019F1-A24E-4A00-9C25-6741EB388E43}"/>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6266" name="Image 6">
                <a:extLst>
                  <a:ext uri="{FF2B5EF4-FFF2-40B4-BE49-F238E27FC236}">
                    <a16:creationId xmlns:a16="http://schemas.microsoft.com/office/drawing/2014/main" id="{1BAFC9DF-EC0B-44EE-B154-849D3D0239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Connecteur droit 13">
              <a:extLst>
                <a:ext uri="{FF2B5EF4-FFF2-40B4-BE49-F238E27FC236}">
                  <a16:creationId xmlns:a16="http://schemas.microsoft.com/office/drawing/2014/main" id="{E701DE02-4B84-4DFC-9E25-1A7F3D1E4683}"/>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descr="Page sur l'aménagement en cas de handicap de l'étudiant">
            <a:extLst>
              <a:ext uri="{FF2B5EF4-FFF2-40B4-BE49-F238E27FC236}">
                <a16:creationId xmlns:a16="http://schemas.microsoft.com/office/drawing/2014/main" id="{FF22F832-921C-49E6-BFCA-C580E0FF0AAA}"/>
              </a:ext>
            </a:extLst>
          </p:cNvPr>
          <p:cNvSpPr>
            <a:spLocks noGrp="1"/>
          </p:cNvSpPr>
          <p:nvPr>
            <p:ph type="title"/>
          </p:nvPr>
        </p:nvSpPr>
        <p:spPr>
          <a:xfrm>
            <a:off x="827088" y="268288"/>
            <a:ext cx="8066087" cy="742950"/>
          </a:xfrm>
        </p:spPr>
        <p:txBody>
          <a:bodyPr/>
          <a:lstStyle/>
          <a:p>
            <a:pPr>
              <a:defRPr/>
            </a:pPr>
            <a:r>
              <a:rPr lang="fr-FR" dirty="0"/>
              <a:t>Simulation malvoyance page web de l’Université de Paris</a:t>
            </a:r>
          </a:p>
        </p:txBody>
      </p:sp>
      <p:pic>
        <p:nvPicPr>
          <p:cNvPr id="98307" name="Espace réservé du contenu 6" descr="page pour la simulation https://u-paris.fr/etudes-et-handicap/">
            <a:extLst>
              <a:ext uri="{FF2B5EF4-FFF2-40B4-BE49-F238E27FC236}">
                <a16:creationId xmlns:a16="http://schemas.microsoft.com/office/drawing/2014/main" id="{D8753DA8-FBEE-4DFA-95B8-EA663067A3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12838" y="771525"/>
            <a:ext cx="6548437" cy="4233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08" name="Groupe 28">
            <a:extLst>
              <a:ext uri="{FF2B5EF4-FFF2-40B4-BE49-F238E27FC236}">
                <a16:creationId xmlns:a16="http://schemas.microsoft.com/office/drawing/2014/main" id="{DBF518CD-28DA-4057-B5FC-FF0F3F765478}"/>
              </a:ext>
            </a:extLst>
          </p:cNvPr>
          <p:cNvGrpSpPr>
            <a:grpSpLocks/>
          </p:cNvGrpSpPr>
          <p:nvPr/>
        </p:nvGrpSpPr>
        <p:grpSpPr bwMode="auto">
          <a:xfrm>
            <a:off x="8459788" y="87313"/>
            <a:ext cx="576262" cy="539750"/>
            <a:chOff x="8172450" y="50800"/>
            <a:chExt cx="792163" cy="792163"/>
          </a:xfrm>
        </p:grpSpPr>
        <p:grpSp>
          <p:nvGrpSpPr>
            <p:cNvPr id="98309" name="Groupe 4">
              <a:extLst>
                <a:ext uri="{FF2B5EF4-FFF2-40B4-BE49-F238E27FC236}">
                  <a16:creationId xmlns:a16="http://schemas.microsoft.com/office/drawing/2014/main" id="{2440EFF1-893D-427F-B24B-A8A377354A8A}"/>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7" name="Forme libre 5">
                <a:extLst>
                  <a:ext uri="{FF2B5EF4-FFF2-40B4-BE49-F238E27FC236}">
                    <a16:creationId xmlns:a16="http://schemas.microsoft.com/office/drawing/2014/main" id="{714D5DD6-C35A-4A20-A99F-4F60A0FD3CD4}"/>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8312" name="Image 6">
                <a:extLst>
                  <a:ext uri="{FF2B5EF4-FFF2-40B4-BE49-F238E27FC236}">
                    <a16:creationId xmlns:a16="http://schemas.microsoft.com/office/drawing/2014/main" id="{D81DE704-3906-476A-A182-BF92BD963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 name="Connecteur droit 5">
              <a:extLst>
                <a:ext uri="{FF2B5EF4-FFF2-40B4-BE49-F238E27FC236}">
                  <a16:creationId xmlns:a16="http://schemas.microsoft.com/office/drawing/2014/main" id="{AEECB02F-F087-470C-AD83-B8C3F77200BC}"/>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E07C7661-0B1D-489D-A749-8FFA14CD477B}"/>
              </a:ext>
            </a:extLst>
          </p:cNvPr>
          <p:cNvSpPr>
            <a:spLocks noGrp="1"/>
          </p:cNvSpPr>
          <p:nvPr>
            <p:ph type="title"/>
          </p:nvPr>
        </p:nvSpPr>
        <p:spPr>
          <a:xfrm>
            <a:off x="611188" y="268288"/>
            <a:ext cx="8064500" cy="742950"/>
          </a:xfrm>
        </p:spPr>
        <p:txBody>
          <a:bodyPr/>
          <a:lstStyle/>
          <a:p>
            <a:pPr>
              <a:defRPr/>
            </a:pPr>
            <a:r>
              <a:rPr lang="fr-FR" sz="2100" dirty="0"/>
              <a:t>Simulation atteinte acuité visuelle générale (flou)</a:t>
            </a:r>
          </a:p>
        </p:txBody>
      </p:sp>
      <p:sp>
        <p:nvSpPr>
          <p:cNvPr id="99331" name="Espace réservé du pied de page 4">
            <a:extLst>
              <a:ext uri="{FF2B5EF4-FFF2-40B4-BE49-F238E27FC236}">
                <a16:creationId xmlns:a16="http://schemas.microsoft.com/office/drawing/2014/main" id="{F99C36F2-3A15-4276-A924-D38D74D4DF23}"/>
              </a:ext>
            </a:extLst>
          </p:cNvPr>
          <p:cNvSpPr>
            <a:spLocks noGrp="1" noChangeArrowheads="1"/>
          </p:cNvSpPr>
          <p:nvPr>
            <p:ph type="ftr" sz="quarter" idx="4294967295"/>
          </p:nvPr>
        </p:nvSpPr>
        <p:spPr bwMode="auto">
          <a:xfrm>
            <a:off x="0" y="4875213"/>
            <a:ext cx="1800225" cy="288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pic>
        <p:nvPicPr>
          <p:cNvPr id="99332" name="Espace réservé du contenu 9" descr="2e vue détaillée d'un paragraphe qui reste flou (cataract à 97%) mais l'agrandissement permet de discriminer mieux le contenu">
            <a:extLst>
              <a:ext uri="{FF2B5EF4-FFF2-40B4-BE49-F238E27FC236}">
                <a16:creationId xmlns:a16="http://schemas.microsoft.com/office/drawing/2014/main" id="{CD586412-0244-413D-B88D-56DC4BBECEF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470400" y="2932113"/>
            <a:ext cx="4673600" cy="2211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Espace réservé du contenu 6" descr="1ere vue générale de la page en cas de cataract à 97%  : la vision est floue et le contenu n'a plus de couleur hormis que tout le contenu est jauni">
            <a:extLst>
              <a:ext uri="{FF2B5EF4-FFF2-40B4-BE49-F238E27FC236}">
                <a16:creationId xmlns:a16="http://schemas.microsoft.com/office/drawing/2014/main" id="{EA755834-F5F4-4F97-8AA3-1CF362A9EDCD}"/>
              </a:ext>
            </a:extLst>
          </p:cNvPr>
          <p:cNvPicPr>
            <a:picLocks noGrp="1" noChangeAspect="1" noChangeArrowheads="1"/>
          </p:cNvPicPr>
          <p:nvPr>
            <p:ph sz="half" idx="10"/>
          </p:nvPr>
        </p:nvPicPr>
        <p:blipFill>
          <a:blip r:embed="rId4">
            <a:extLst>
              <a:ext uri="{28A0092B-C50C-407E-A947-70E740481C1C}">
                <a14:useLocalDpi xmlns:a14="http://schemas.microsoft.com/office/drawing/2010/main" val="0"/>
              </a:ext>
            </a:extLst>
          </a:blip>
          <a:srcRect/>
          <a:stretch>
            <a:fillRect/>
          </a:stretch>
        </p:blipFill>
        <p:spPr bwMode="auto">
          <a:xfrm>
            <a:off x="80963" y="628650"/>
            <a:ext cx="5295900" cy="2505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ZoneTexte 10">
            <a:extLst>
              <a:ext uri="{FF2B5EF4-FFF2-40B4-BE49-F238E27FC236}">
                <a16:creationId xmlns:a16="http://schemas.microsoft.com/office/drawing/2014/main" id="{0E501FE2-06AE-423C-986A-34D6CDFC2607}"/>
              </a:ext>
            </a:extLst>
          </p:cNvPr>
          <p:cNvSpPr txBox="1">
            <a:spLocks noChangeArrowheads="1"/>
          </p:cNvSpPr>
          <p:nvPr/>
        </p:nvSpPr>
        <p:spPr bwMode="auto">
          <a:xfrm>
            <a:off x="3203575" y="3195638"/>
            <a:ext cx="14398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a:solidFill>
                  <a:schemeClr val="bg1"/>
                </a:solidFill>
              </a:rPr>
              <a:t>Cataracte 97%</a:t>
            </a:r>
          </a:p>
        </p:txBody>
      </p:sp>
      <p:grpSp>
        <p:nvGrpSpPr>
          <p:cNvPr id="99335" name="Groupe 28">
            <a:extLst>
              <a:ext uri="{FF2B5EF4-FFF2-40B4-BE49-F238E27FC236}">
                <a16:creationId xmlns:a16="http://schemas.microsoft.com/office/drawing/2014/main" id="{014392C4-3CA4-456F-BE69-8072B0EB4868}"/>
              </a:ext>
            </a:extLst>
          </p:cNvPr>
          <p:cNvGrpSpPr>
            <a:grpSpLocks/>
          </p:cNvGrpSpPr>
          <p:nvPr/>
        </p:nvGrpSpPr>
        <p:grpSpPr bwMode="auto">
          <a:xfrm>
            <a:off x="8459788" y="87313"/>
            <a:ext cx="576262" cy="539750"/>
            <a:chOff x="8172450" y="50800"/>
            <a:chExt cx="792163" cy="792163"/>
          </a:xfrm>
        </p:grpSpPr>
        <p:grpSp>
          <p:nvGrpSpPr>
            <p:cNvPr id="99336" name="Groupe 4">
              <a:extLst>
                <a:ext uri="{FF2B5EF4-FFF2-40B4-BE49-F238E27FC236}">
                  <a16:creationId xmlns:a16="http://schemas.microsoft.com/office/drawing/2014/main" id="{07B64100-FEF8-4881-9983-F1DE80F4939C}"/>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5" name="Forme libre 5">
                <a:extLst>
                  <a:ext uri="{FF2B5EF4-FFF2-40B4-BE49-F238E27FC236}">
                    <a16:creationId xmlns:a16="http://schemas.microsoft.com/office/drawing/2014/main" id="{CB16F38B-CDBB-4549-80A5-5D0733B34191}"/>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9339" name="Image 6">
                <a:extLst>
                  <a:ext uri="{FF2B5EF4-FFF2-40B4-BE49-F238E27FC236}">
                    <a16:creationId xmlns:a16="http://schemas.microsoft.com/office/drawing/2014/main" id="{F018AEC8-A218-4128-929C-C7B3D195E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Connecteur droit 13">
              <a:extLst>
                <a:ext uri="{FF2B5EF4-FFF2-40B4-BE49-F238E27FC236}">
                  <a16:creationId xmlns:a16="http://schemas.microsoft.com/office/drawing/2014/main" id="{0C98DC82-D752-460B-A985-93E773DB91BD}"/>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A624B7A-C5CD-4CE2-9D02-11DA3291E368}"/>
              </a:ext>
            </a:extLst>
          </p:cNvPr>
          <p:cNvSpPr>
            <a:spLocks noGrp="1"/>
          </p:cNvSpPr>
          <p:nvPr>
            <p:ph type="title"/>
          </p:nvPr>
        </p:nvSpPr>
        <p:spPr>
          <a:xfrm>
            <a:off x="827088" y="268288"/>
            <a:ext cx="8066087" cy="742950"/>
          </a:xfrm>
        </p:spPr>
        <p:txBody>
          <a:bodyPr/>
          <a:lstStyle/>
          <a:p>
            <a:pPr>
              <a:defRPr/>
            </a:pPr>
            <a:r>
              <a:rPr lang="fr-FR" dirty="0"/>
              <a:t>Simulation atteinte vision centrale </a:t>
            </a:r>
            <a:r>
              <a:rPr lang="fr-FR" sz="2000" dirty="0"/>
              <a:t>(*) </a:t>
            </a:r>
          </a:p>
        </p:txBody>
      </p:sp>
      <p:pic>
        <p:nvPicPr>
          <p:cNvPr id="101379" name="Image 15" descr="DMLA sèche 97%&#10;le fond est comme un peu opaque avec une tâche diffuse blanchâtre au centre qui rend en plus le contenu plus flou">
            <a:extLst>
              <a:ext uri="{FF2B5EF4-FFF2-40B4-BE49-F238E27FC236}">
                <a16:creationId xmlns:a16="http://schemas.microsoft.com/office/drawing/2014/main" id="{F815B220-54E9-493D-B606-F7E428C3D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2981325"/>
            <a:ext cx="3922713"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ZoneTexte 27">
            <a:extLst>
              <a:ext uri="{FF2B5EF4-FFF2-40B4-BE49-F238E27FC236}">
                <a16:creationId xmlns:a16="http://schemas.microsoft.com/office/drawing/2014/main" id="{E45527CC-AED9-44DF-A704-49AB2E9D60E2}"/>
              </a:ext>
            </a:extLst>
          </p:cNvPr>
          <p:cNvSpPr txBox="1">
            <a:spLocks noChangeArrowheads="1"/>
          </p:cNvSpPr>
          <p:nvPr/>
        </p:nvSpPr>
        <p:spPr bwMode="auto">
          <a:xfrm rot="-5400000">
            <a:off x="3998913" y="3786188"/>
            <a:ext cx="1120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DMLA sèche 97% et humide 84%</a:t>
            </a:r>
            <a:endParaRPr lang="fr-FR" altLang="fr-FR" sz="1000">
              <a:solidFill>
                <a:schemeClr val="bg1"/>
              </a:solidFill>
              <a:ea typeface="Calibri" panose="020F0502020204030204" pitchFamily="34" charset="0"/>
              <a:cs typeface="Times New Roman" panose="02020603050405020304" pitchFamily="18" charset="0"/>
            </a:endParaRPr>
          </a:p>
        </p:txBody>
      </p:sp>
      <p:pic>
        <p:nvPicPr>
          <p:cNvPr id="101381" name="Espace réservé du contenu 23" descr="Rétinopathie diabétique 97%&#10;une tâche noire au centre qui rend flou l'écriture et des tâches moins sombres mais qui bougent dans l'oeil">
            <a:extLst>
              <a:ext uri="{FF2B5EF4-FFF2-40B4-BE49-F238E27FC236}">
                <a16:creationId xmlns:a16="http://schemas.microsoft.com/office/drawing/2014/main" id="{B2054065-27F9-4FFE-8F3F-7A13A08C9259}"/>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12750" y="768350"/>
            <a:ext cx="4002088" cy="1893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Espace réservé du contenu 29" descr="DMLA humide 84% une tâche au centre un peu plus noire avec une déformation de tout le contenu et un flou important">
            <a:extLst>
              <a:ext uri="{FF2B5EF4-FFF2-40B4-BE49-F238E27FC236}">
                <a16:creationId xmlns:a16="http://schemas.microsoft.com/office/drawing/2014/main" id="{D2480B5F-877A-4F82-8BD1-22947F23A626}"/>
              </a:ext>
            </a:extLst>
          </p:cNvPr>
          <p:cNvPicPr>
            <a:picLocks noGrp="1" noChangeAspect="1" noChangeArrowheads="1"/>
          </p:cNvPicPr>
          <p:nvPr>
            <p:ph sz="half" idx="10"/>
          </p:nvPr>
        </p:nvPicPr>
        <p:blipFill>
          <a:blip r:embed="rId5">
            <a:extLst>
              <a:ext uri="{28A0092B-C50C-407E-A947-70E740481C1C}">
                <a14:useLocalDpi xmlns:a14="http://schemas.microsoft.com/office/drawing/2010/main" val="0"/>
              </a:ext>
            </a:extLst>
          </a:blip>
          <a:srcRect/>
          <a:stretch>
            <a:fillRect/>
          </a:stretch>
        </p:blipFill>
        <p:spPr bwMode="auto">
          <a:xfrm>
            <a:off x="241300" y="2938463"/>
            <a:ext cx="4105275" cy="1943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3" name="ZoneTexte 34" descr="Rétinopathie diabétique 97%&#10;">
            <a:extLst>
              <a:ext uri="{FF2B5EF4-FFF2-40B4-BE49-F238E27FC236}">
                <a16:creationId xmlns:a16="http://schemas.microsoft.com/office/drawing/2014/main" id="{21A8096F-3C08-469F-9A97-129E2ABC27CA}"/>
              </a:ext>
            </a:extLst>
          </p:cNvPr>
          <p:cNvSpPr txBox="1">
            <a:spLocks noChangeArrowheads="1"/>
          </p:cNvSpPr>
          <p:nvPr/>
        </p:nvSpPr>
        <p:spPr bwMode="auto">
          <a:xfrm>
            <a:off x="463550" y="2662238"/>
            <a:ext cx="2020888"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Rétinopathie diabétique 97%</a:t>
            </a:r>
            <a:endParaRPr lang="fr-FR" altLang="fr-FR" sz="1000">
              <a:solidFill>
                <a:schemeClr val="bg1"/>
              </a:solidFill>
              <a:ea typeface="Calibri" panose="020F0502020204030204" pitchFamily="34" charset="0"/>
              <a:cs typeface="Times New Roman" panose="02020603050405020304" pitchFamily="18" charset="0"/>
            </a:endParaRPr>
          </a:p>
        </p:txBody>
      </p:sp>
      <p:pic>
        <p:nvPicPr>
          <p:cNvPr id="101384" name="Image 33" descr="syndrome de Traction Vitréo-Maculaire 85%&#10;un tâche sombre au centre qui déforme la page et rend une partie floue&#10;">
            <a:extLst>
              <a:ext uri="{FF2B5EF4-FFF2-40B4-BE49-F238E27FC236}">
                <a16:creationId xmlns:a16="http://schemas.microsoft.com/office/drawing/2014/main" id="{9F85A9D6-F6D7-4F5B-8007-D29E78228A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1453"/>
          <a:stretch>
            <a:fillRect/>
          </a:stretch>
        </p:blipFill>
        <p:spPr bwMode="auto">
          <a:xfrm>
            <a:off x="4729163" y="760413"/>
            <a:ext cx="4310062"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5" name="ZoneTexte 41">
            <a:extLst>
              <a:ext uri="{FF2B5EF4-FFF2-40B4-BE49-F238E27FC236}">
                <a16:creationId xmlns:a16="http://schemas.microsoft.com/office/drawing/2014/main" id="{8D936D60-5E3B-49DF-9757-B7E9D5ED1916}"/>
              </a:ext>
            </a:extLst>
          </p:cNvPr>
          <p:cNvSpPr txBox="1">
            <a:spLocks noChangeArrowheads="1"/>
          </p:cNvSpPr>
          <p:nvPr/>
        </p:nvSpPr>
        <p:spPr bwMode="auto">
          <a:xfrm>
            <a:off x="4838700" y="2578100"/>
            <a:ext cx="31892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syndrome de Traction Vitréo-Maculaire 85%</a:t>
            </a:r>
            <a:endParaRPr lang="fr-FR" altLang="fr-FR" sz="1000">
              <a:solidFill>
                <a:schemeClr val="bg1"/>
              </a:solidFill>
              <a:ea typeface="Calibri" panose="020F0502020204030204" pitchFamily="34" charset="0"/>
              <a:cs typeface="Times New Roman" panose="02020603050405020304" pitchFamily="18" charset="0"/>
            </a:endParaRPr>
          </a:p>
        </p:txBody>
      </p:sp>
      <p:grpSp>
        <p:nvGrpSpPr>
          <p:cNvPr id="101386" name="Groupe 28">
            <a:extLst>
              <a:ext uri="{FF2B5EF4-FFF2-40B4-BE49-F238E27FC236}">
                <a16:creationId xmlns:a16="http://schemas.microsoft.com/office/drawing/2014/main" id="{80B37882-0FC0-4DE5-9756-68238F904D4E}"/>
              </a:ext>
            </a:extLst>
          </p:cNvPr>
          <p:cNvGrpSpPr>
            <a:grpSpLocks/>
          </p:cNvGrpSpPr>
          <p:nvPr/>
        </p:nvGrpSpPr>
        <p:grpSpPr bwMode="auto">
          <a:xfrm>
            <a:off x="8459788" y="87313"/>
            <a:ext cx="576262" cy="539750"/>
            <a:chOff x="8172450" y="50800"/>
            <a:chExt cx="792163" cy="792163"/>
          </a:xfrm>
        </p:grpSpPr>
        <p:grpSp>
          <p:nvGrpSpPr>
            <p:cNvPr id="101387" name="Groupe 4">
              <a:extLst>
                <a:ext uri="{FF2B5EF4-FFF2-40B4-BE49-F238E27FC236}">
                  <a16:creationId xmlns:a16="http://schemas.microsoft.com/office/drawing/2014/main" id="{9EAB7177-2357-4244-A49E-9B10E8ECB6F9}"/>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8" name="Forme libre 5">
                <a:extLst>
                  <a:ext uri="{FF2B5EF4-FFF2-40B4-BE49-F238E27FC236}">
                    <a16:creationId xmlns:a16="http://schemas.microsoft.com/office/drawing/2014/main" id="{F78F7278-0FDE-49C2-B264-EBB5FC53A1EE}"/>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1390" name="Image 6">
                <a:extLst>
                  <a:ext uri="{FF2B5EF4-FFF2-40B4-BE49-F238E27FC236}">
                    <a16:creationId xmlns:a16="http://schemas.microsoft.com/office/drawing/2014/main" id="{2ACD330B-B371-4D87-8A98-8F073E49E8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7" name="Connecteur droit 16">
              <a:extLst>
                <a:ext uri="{FF2B5EF4-FFF2-40B4-BE49-F238E27FC236}">
                  <a16:creationId xmlns:a16="http://schemas.microsoft.com/office/drawing/2014/main" id="{89E974F8-899B-45C9-B29E-D141036C5CE7}"/>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A219B29-8EB7-4CC2-BE64-DF9FCCB0C54C}"/>
              </a:ext>
            </a:extLst>
          </p:cNvPr>
          <p:cNvSpPr>
            <a:spLocks noGrp="1"/>
          </p:cNvSpPr>
          <p:nvPr>
            <p:ph sz="half" idx="1"/>
          </p:nvPr>
        </p:nvSpPr>
        <p:spPr>
          <a:xfrm>
            <a:off x="855663" y="484188"/>
            <a:ext cx="5948362" cy="4319587"/>
          </a:xfrm>
        </p:spPr>
        <p:txBody>
          <a:bodyPr/>
          <a:lstStyle/>
          <a:p>
            <a:pPr marL="342900" indent="-342900">
              <a:spcBef>
                <a:spcPts val="2600"/>
              </a:spcBef>
              <a:spcAft>
                <a:spcPts val="1800"/>
              </a:spcAft>
              <a:buClr>
                <a:srgbClr val="FF6600"/>
              </a:buClr>
              <a:buSzPct val="200000"/>
              <a:buFont typeface="+mj-lt"/>
              <a:buAutoNum type="arabicPeriod" startAt="2"/>
              <a:defRPr/>
            </a:pPr>
            <a:r>
              <a:rPr lang="fr-FR" sz="1800" dirty="0"/>
              <a:t> </a:t>
            </a:r>
            <a:r>
              <a:rPr lang="fr-FR" sz="1800" dirty="0">
                <a:solidFill>
                  <a:srgbClr val="FF6600"/>
                </a:solidFill>
              </a:rPr>
              <a:t>vous allez mieux comprendre l’expérience utilisateur « hors normes » et le comportement </a:t>
            </a:r>
            <a:br>
              <a:rPr lang="fr-FR" sz="1800" dirty="0">
                <a:solidFill>
                  <a:srgbClr val="FF6600"/>
                </a:solidFill>
              </a:rPr>
            </a:br>
            <a:r>
              <a:rPr lang="fr-FR" sz="1800" dirty="0">
                <a:solidFill>
                  <a:srgbClr val="FF6600"/>
                </a:solidFill>
              </a:rPr>
              <a:t>de leurs aides techniques</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Explication comment nous allons vous plonger dans l’environnement des personnes ayant une déficience et ce que vous devez garder en tête</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Plonger dans la vie de chaque utilisateur par </a:t>
            </a:r>
            <a:br>
              <a:rPr lang="fr-FR" sz="1800" dirty="0">
                <a:solidFill>
                  <a:schemeClr val="bg1"/>
                </a:solidFill>
              </a:rPr>
            </a:br>
            <a:r>
              <a:rPr lang="fr-FR" sz="1800" dirty="0">
                <a:solidFill>
                  <a:schemeClr val="bg1"/>
                </a:solidFill>
              </a:rPr>
              <a:t>type de handicap pour mieux comprendre leur expérience</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A quoi ils sont confrontés pour accéder au numérique et ce dont ils ont besoin pour l’accessibilité du poste de travail (outils et numérique)</a:t>
            </a:r>
          </a:p>
        </p:txBody>
      </p:sp>
      <p:grpSp>
        <p:nvGrpSpPr>
          <p:cNvPr id="69635" name="Groupe 5">
            <a:extLst>
              <a:ext uri="{FF2B5EF4-FFF2-40B4-BE49-F238E27FC236}">
                <a16:creationId xmlns:a16="http://schemas.microsoft.com/office/drawing/2014/main" id="{E6C7E25D-D314-41A8-A483-5DBE5537EDF1}"/>
              </a:ext>
              <a:ext uri="{C183D7F6-B498-43B3-948B-1728B52AA6E4}">
                <adec:decorative xmlns:adec="http://schemas.microsoft.com/office/drawing/2017/decorative" val="1"/>
              </a:ext>
            </a:extLst>
          </p:cNvPr>
          <p:cNvGrpSpPr>
            <a:grpSpLocks/>
          </p:cNvGrpSpPr>
          <p:nvPr/>
        </p:nvGrpSpPr>
        <p:grpSpPr bwMode="auto">
          <a:xfrm>
            <a:off x="6804025" y="1131888"/>
            <a:ext cx="2325688" cy="1778000"/>
            <a:chOff x="221623" y="914818"/>
            <a:chExt cx="3429538" cy="2750687"/>
          </a:xfrm>
        </p:grpSpPr>
        <p:pic>
          <p:nvPicPr>
            <p:cNvPr id="69639" name="Image 2">
              <a:extLst>
                <a:ext uri="{FF2B5EF4-FFF2-40B4-BE49-F238E27FC236}">
                  <a16:creationId xmlns:a16="http://schemas.microsoft.com/office/drawing/2014/main" id="{9EA39A01-EC92-4FCA-B689-67D7BFB1D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908" y="2314494"/>
              <a:ext cx="1154632"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Image 4">
              <a:extLst>
                <a:ext uri="{FF2B5EF4-FFF2-40B4-BE49-F238E27FC236}">
                  <a16:creationId xmlns:a16="http://schemas.microsoft.com/office/drawing/2014/main" id="{3C048BD9-E524-4BE4-9995-47F1D09A4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29"/>
            <a:stretch>
              <a:fillRect/>
            </a:stretch>
          </p:blipFill>
          <p:spPr bwMode="auto">
            <a:xfrm>
              <a:off x="1367998" y="914818"/>
              <a:ext cx="1122363" cy="138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Image 6">
              <a:extLst>
                <a:ext uri="{FF2B5EF4-FFF2-40B4-BE49-F238E27FC236}">
                  <a16:creationId xmlns:a16="http://schemas.microsoft.com/office/drawing/2014/main" id="{D8B77771-3B83-4264-80D6-F36E36408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8311" y="2313689"/>
              <a:ext cx="112395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Image 9">
              <a:extLst>
                <a:ext uri="{FF2B5EF4-FFF2-40B4-BE49-F238E27FC236}">
                  <a16:creationId xmlns:a16="http://schemas.microsoft.com/office/drawing/2014/main" id="{E4ED6B86-96B3-4BD7-9BBD-6CE9B627AB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363" y="915566"/>
              <a:ext cx="1125537"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3" name="Espace réservé du contenu 5">
              <a:extLst>
                <a:ext uri="{FF2B5EF4-FFF2-40B4-BE49-F238E27FC236}">
                  <a16:creationId xmlns:a16="http://schemas.microsoft.com/office/drawing/2014/main" id="{CB351EEA-0228-4A74-9529-ACB78ED8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623" y="2314080"/>
              <a:ext cx="1127734" cy="13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4" name="Espace réservé du contenu 3" descr="Simon, 29 ans&#10;Sourd  maîtrisant la LSF &#10;Reporter photo nature">
              <a:extLst>
                <a:ext uri="{FF2B5EF4-FFF2-40B4-BE49-F238E27FC236}">
                  <a16:creationId xmlns:a16="http://schemas.microsoft.com/office/drawing/2014/main" id="{B4259732-C793-4118-A1C2-37CA69E06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296" b="11531"/>
            <a:stretch>
              <a:fillRect/>
            </a:stretch>
          </p:blipFill>
          <p:spPr bwMode="auto">
            <a:xfrm>
              <a:off x="2496528" y="914818"/>
              <a:ext cx="1154633" cy="138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636" name="Groupe 18">
            <a:extLst>
              <a:ext uri="{FF2B5EF4-FFF2-40B4-BE49-F238E27FC236}">
                <a16:creationId xmlns:a16="http://schemas.microsoft.com/office/drawing/2014/main" id="{FC6F5DD8-4F27-4936-AFE9-DD96DC3F2697}"/>
              </a:ext>
              <a:ext uri="{C183D7F6-B498-43B3-948B-1728B52AA6E4}">
                <adec:decorative xmlns:adec="http://schemas.microsoft.com/office/drawing/2017/decorative" val="1"/>
              </a:ext>
            </a:extLst>
          </p:cNvPr>
          <p:cNvGrpSpPr>
            <a:grpSpLocks/>
          </p:cNvGrpSpPr>
          <p:nvPr/>
        </p:nvGrpSpPr>
        <p:grpSpPr bwMode="auto">
          <a:xfrm>
            <a:off x="6811963" y="3182938"/>
            <a:ext cx="2306637" cy="1189037"/>
            <a:chOff x="0" y="249528"/>
            <a:chExt cx="9144000" cy="4644444"/>
          </a:xfrm>
        </p:grpSpPr>
        <p:pic>
          <p:nvPicPr>
            <p:cNvPr id="69637" name="Image 9">
              <a:extLst>
                <a:ext uri="{FF2B5EF4-FFF2-40B4-BE49-F238E27FC236}">
                  <a16:creationId xmlns:a16="http://schemas.microsoft.com/office/drawing/2014/main" id="{6396EDD2-9942-4230-A196-7E2E11A9B5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Image 16">
              <a:extLst>
                <a:ext uri="{FF2B5EF4-FFF2-40B4-BE49-F238E27FC236}">
                  <a16:creationId xmlns:a16="http://schemas.microsoft.com/office/drawing/2014/main" id="{2CE5FC0F-DC50-43C7-826F-DCA67A6B77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4477095E-8A0E-40EC-869C-1DAD57FF5CCA}"/>
              </a:ext>
            </a:extLst>
          </p:cNvPr>
          <p:cNvSpPr>
            <a:spLocks noGrp="1"/>
          </p:cNvSpPr>
          <p:nvPr>
            <p:ph type="title"/>
          </p:nvPr>
        </p:nvSpPr>
        <p:spPr>
          <a:xfrm>
            <a:off x="611188" y="195263"/>
            <a:ext cx="8064500" cy="742950"/>
          </a:xfrm>
        </p:spPr>
        <p:txBody>
          <a:bodyPr/>
          <a:lstStyle/>
          <a:p>
            <a:pPr>
              <a:defRPr/>
            </a:pPr>
            <a:r>
              <a:rPr lang="fr-FR" sz="2400" dirty="0"/>
              <a:t>Simulation atteinte vision périphérique</a:t>
            </a:r>
            <a:endParaRPr lang="fr-FR" sz="2100" dirty="0"/>
          </a:p>
        </p:txBody>
      </p:sp>
      <p:sp>
        <p:nvSpPr>
          <p:cNvPr id="103427" name="Espace réservé du pied de page 4">
            <a:extLst>
              <a:ext uri="{FF2B5EF4-FFF2-40B4-BE49-F238E27FC236}">
                <a16:creationId xmlns:a16="http://schemas.microsoft.com/office/drawing/2014/main" id="{2438D1AA-76CD-4B45-BCAE-F52730FB6374}"/>
              </a:ext>
            </a:extLst>
          </p:cNvPr>
          <p:cNvSpPr>
            <a:spLocks noGrp="1" noChangeArrowheads="1"/>
          </p:cNvSpPr>
          <p:nvPr>
            <p:ph type="ftr" sz="quarter" idx="4294967295"/>
          </p:nvPr>
        </p:nvSpPr>
        <p:spPr bwMode="auto">
          <a:xfrm>
            <a:off x="0" y="4875213"/>
            <a:ext cx="1800225" cy="288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pic>
        <p:nvPicPr>
          <p:cNvPr id="103428" name="Image 2" descr="3 images de scène : dans une cuisine, dans la rue, et dans le cabinet d'un ophtalmo &#10;à gauche la partie sans déficience et les mêmes à droite, mais qui focalise là où la personne veut regarder tandis que cette partie est nette et le reste est dépourvu de tout détail.">
            <a:extLst>
              <a:ext uri="{FF2B5EF4-FFF2-40B4-BE49-F238E27FC236}">
                <a16:creationId xmlns:a16="http://schemas.microsoft.com/office/drawing/2014/main" id="{669E47AF-B0D2-44FD-84CB-C157BEF49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920"/>
          <a:stretch>
            <a:fillRect/>
          </a:stretch>
        </p:blipFill>
        <p:spPr bwMode="auto">
          <a:xfrm>
            <a:off x="365125" y="627063"/>
            <a:ext cx="42481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29" name="Groupe 28">
            <a:extLst>
              <a:ext uri="{FF2B5EF4-FFF2-40B4-BE49-F238E27FC236}">
                <a16:creationId xmlns:a16="http://schemas.microsoft.com/office/drawing/2014/main" id="{0ACBE72C-4DC4-4E0F-85D1-9EC4C547EFF6}"/>
              </a:ext>
            </a:extLst>
          </p:cNvPr>
          <p:cNvGrpSpPr>
            <a:grpSpLocks/>
          </p:cNvGrpSpPr>
          <p:nvPr/>
        </p:nvGrpSpPr>
        <p:grpSpPr bwMode="auto">
          <a:xfrm>
            <a:off x="8459788" y="87313"/>
            <a:ext cx="576262" cy="539750"/>
            <a:chOff x="8172450" y="50800"/>
            <a:chExt cx="792163" cy="792163"/>
          </a:xfrm>
        </p:grpSpPr>
        <p:grpSp>
          <p:nvGrpSpPr>
            <p:cNvPr id="103432" name="Groupe 4">
              <a:extLst>
                <a:ext uri="{FF2B5EF4-FFF2-40B4-BE49-F238E27FC236}">
                  <a16:creationId xmlns:a16="http://schemas.microsoft.com/office/drawing/2014/main" id="{E4C6243E-858E-4A16-ADE8-D725BA283278}"/>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3" name="Forme libre 5">
                <a:extLst>
                  <a:ext uri="{FF2B5EF4-FFF2-40B4-BE49-F238E27FC236}">
                    <a16:creationId xmlns:a16="http://schemas.microsoft.com/office/drawing/2014/main" id="{F96AC9A1-F796-4B5B-88F4-CF4D77721B0B}"/>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3435" name="Image 6">
                <a:extLst>
                  <a:ext uri="{FF2B5EF4-FFF2-40B4-BE49-F238E27FC236}">
                    <a16:creationId xmlns:a16="http://schemas.microsoft.com/office/drawing/2014/main" id="{7DE9795F-7F71-4BDF-8B99-F943B2683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2" name="Connecteur droit 11">
              <a:extLst>
                <a:ext uri="{FF2B5EF4-FFF2-40B4-BE49-F238E27FC236}">
                  <a16:creationId xmlns:a16="http://schemas.microsoft.com/office/drawing/2014/main" id="{22583FE1-F81A-4BD0-B771-5178AE0C6951}"/>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03430" name="Espace réservé du contenu 9" descr="exemple de glaucome à 89% où l'utilisateur s'approche pour mieux voir mais n'a que peu de mot car le champ devient encore plus réduit">
            <a:extLst>
              <a:ext uri="{FF2B5EF4-FFF2-40B4-BE49-F238E27FC236}">
                <a16:creationId xmlns:a16="http://schemas.microsoft.com/office/drawing/2014/main" id="{B0DEDDD4-C7B5-4A20-AD47-C1631DD37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938213"/>
            <a:ext cx="320516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Espace réservé du contenu 6" descr="Glaucome à 89% en vision plus éloignée, et c'est net mais l'utilisateur a le champs réduit tout autour">
            <a:extLst>
              <a:ext uri="{FF2B5EF4-FFF2-40B4-BE49-F238E27FC236}">
                <a16:creationId xmlns:a16="http://schemas.microsoft.com/office/drawing/2014/main" id="{CC381D69-99BA-428B-8A35-43E8C7C7BC69}"/>
              </a:ext>
            </a:extLst>
          </p:cNvPr>
          <p:cNvPicPr>
            <a:picLocks noGrp="1" noChangeAspect="1" noChangeArrowheads="1"/>
          </p:cNvPicPr>
          <p:nvPr>
            <p:ph sz="half" idx="1"/>
          </p:nvPr>
        </p:nvPicPr>
        <p:blipFill>
          <a:blip r:embed="rId6">
            <a:extLst>
              <a:ext uri="{28A0092B-C50C-407E-A947-70E740481C1C}">
                <a14:useLocalDpi xmlns:a14="http://schemas.microsoft.com/office/drawing/2010/main" val="0"/>
              </a:ext>
            </a:extLst>
          </a:blip>
          <a:srcRect/>
          <a:stretch>
            <a:fillRect/>
          </a:stretch>
        </p:blipFill>
        <p:spPr bwMode="auto">
          <a:xfrm>
            <a:off x="4743450" y="2922588"/>
            <a:ext cx="4292600" cy="2030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E4BE08E-12EE-4908-9B09-91FF41736DAC}"/>
              </a:ext>
            </a:extLst>
          </p:cNvPr>
          <p:cNvSpPr>
            <a:spLocks noGrp="1"/>
          </p:cNvSpPr>
          <p:nvPr>
            <p:ph type="title"/>
          </p:nvPr>
        </p:nvSpPr>
        <p:spPr>
          <a:xfrm>
            <a:off x="539750" y="123825"/>
            <a:ext cx="8064500" cy="742950"/>
          </a:xfrm>
        </p:spPr>
        <p:txBody>
          <a:bodyPr/>
          <a:lstStyle/>
          <a:p>
            <a:pPr>
              <a:defRPr/>
            </a:pPr>
            <a:r>
              <a:rPr lang="fr-FR" sz="2000" dirty="0"/>
              <a:t>Simulation atteinte vision périphérique</a:t>
            </a:r>
            <a:endParaRPr lang="fr-FR" sz="2100" dirty="0"/>
          </a:p>
        </p:txBody>
      </p:sp>
      <p:sp>
        <p:nvSpPr>
          <p:cNvPr id="105475" name="Espace réservé du pied de page 4">
            <a:extLst>
              <a:ext uri="{FF2B5EF4-FFF2-40B4-BE49-F238E27FC236}">
                <a16:creationId xmlns:a16="http://schemas.microsoft.com/office/drawing/2014/main" id="{67D0BACA-6190-46BE-BB91-C13A0AD769D1}"/>
              </a:ext>
            </a:extLst>
          </p:cNvPr>
          <p:cNvSpPr>
            <a:spLocks noGrp="1" noChangeArrowheads="1"/>
          </p:cNvSpPr>
          <p:nvPr>
            <p:ph type="ftr" sz="quarter" idx="4294967295"/>
          </p:nvPr>
        </p:nvSpPr>
        <p:spPr bwMode="auto">
          <a:xfrm>
            <a:off x="0" y="4875213"/>
            <a:ext cx="1800225" cy="288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pic>
        <p:nvPicPr>
          <p:cNvPr id="105476" name="Espace réservé du contenu 9">
            <a:extLst>
              <a:ext uri="{FF2B5EF4-FFF2-40B4-BE49-F238E27FC236}">
                <a16:creationId xmlns:a16="http://schemas.microsoft.com/office/drawing/2014/main" id="{A3BF1F9A-A0FD-453C-A1A8-1ED476AB9021}"/>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6350" y="627063"/>
            <a:ext cx="4422775" cy="2093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Espace réservé du contenu 6">
            <a:extLst>
              <a:ext uri="{FF2B5EF4-FFF2-40B4-BE49-F238E27FC236}">
                <a16:creationId xmlns:a16="http://schemas.microsoft.com/office/drawing/2014/main" id="{2888547D-BA42-45ED-843B-DDCFB4560E34}"/>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3419475" y="1995488"/>
            <a:ext cx="5924550" cy="2803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478" name="Groupe 28">
            <a:extLst>
              <a:ext uri="{FF2B5EF4-FFF2-40B4-BE49-F238E27FC236}">
                <a16:creationId xmlns:a16="http://schemas.microsoft.com/office/drawing/2014/main" id="{DF52D03C-8B6E-491B-82D4-C73DDAD6F792}"/>
              </a:ext>
            </a:extLst>
          </p:cNvPr>
          <p:cNvGrpSpPr>
            <a:grpSpLocks/>
          </p:cNvGrpSpPr>
          <p:nvPr/>
        </p:nvGrpSpPr>
        <p:grpSpPr bwMode="auto">
          <a:xfrm>
            <a:off x="8459788" y="87313"/>
            <a:ext cx="576262" cy="539750"/>
            <a:chOff x="8172450" y="50800"/>
            <a:chExt cx="792163" cy="792163"/>
          </a:xfrm>
        </p:grpSpPr>
        <p:grpSp>
          <p:nvGrpSpPr>
            <p:cNvPr id="105479" name="Groupe 4">
              <a:extLst>
                <a:ext uri="{FF2B5EF4-FFF2-40B4-BE49-F238E27FC236}">
                  <a16:creationId xmlns:a16="http://schemas.microsoft.com/office/drawing/2014/main" id="{DBB764B3-1E02-4F23-BCF1-938502E276AE}"/>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4" name="Forme libre 5">
                <a:extLst>
                  <a:ext uri="{FF2B5EF4-FFF2-40B4-BE49-F238E27FC236}">
                    <a16:creationId xmlns:a16="http://schemas.microsoft.com/office/drawing/2014/main" id="{D2B94D72-896C-4FAC-A012-D0D40EAB66FC}"/>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5482" name="Image 6">
                <a:extLst>
                  <a:ext uri="{FF2B5EF4-FFF2-40B4-BE49-F238E27FC236}">
                    <a16:creationId xmlns:a16="http://schemas.microsoft.com/office/drawing/2014/main" id="{22620707-405B-4F1C-8A98-CC7D7C2E1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Connecteur droit 12">
              <a:extLst>
                <a:ext uri="{FF2B5EF4-FFF2-40B4-BE49-F238E27FC236}">
                  <a16:creationId xmlns:a16="http://schemas.microsoft.com/office/drawing/2014/main" id="{3598FD80-5BFC-4712-ADCE-EDE0A34CE487}"/>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CFDF9E-BDC3-4A9F-8EE9-BE504FC368F9}"/>
              </a:ext>
            </a:extLst>
          </p:cNvPr>
          <p:cNvSpPr>
            <a:spLocks noGrp="1"/>
          </p:cNvSpPr>
          <p:nvPr>
            <p:ph type="title"/>
          </p:nvPr>
        </p:nvSpPr>
        <p:spPr>
          <a:xfrm>
            <a:off x="827088" y="268288"/>
            <a:ext cx="8066087" cy="742950"/>
          </a:xfrm>
        </p:spPr>
        <p:txBody>
          <a:bodyPr/>
          <a:lstStyle/>
          <a:p>
            <a:pPr>
              <a:defRPr/>
            </a:pPr>
            <a:r>
              <a:rPr lang="fr-FR" dirty="0"/>
              <a:t>Simulation troubles associés</a:t>
            </a:r>
          </a:p>
        </p:txBody>
      </p:sp>
      <p:pic>
        <p:nvPicPr>
          <p:cNvPr id="107523" name="Espace réservé du contenu 5" descr="NVCm (Néo-vascularisation Choroïdienne secondaire à 1 myopie) &#10;">
            <a:extLst>
              <a:ext uri="{FF2B5EF4-FFF2-40B4-BE49-F238E27FC236}">
                <a16:creationId xmlns:a16="http://schemas.microsoft.com/office/drawing/2014/main" id="{4BF041D9-9E52-4B28-A568-6F063530C28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68313" y="874713"/>
            <a:ext cx="4105275" cy="1941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ZoneTexte 6">
            <a:extLst>
              <a:ext uri="{FF2B5EF4-FFF2-40B4-BE49-F238E27FC236}">
                <a16:creationId xmlns:a16="http://schemas.microsoft.com/office/drawing/2014/main" id="{04EA75C3-CFA4-4FB8-B2D0-0260388D4577}"/>
              </a:ext>
            </a:extLst>
          </p:cNvPr>
          <p:cNvSpPr txBox="1">
            <a:spLocks noChangeArrowheads="1"/>
          </p:cNvSpPr>
          <p:nvPr/>
        </p:nvSpPr>
        <p:spPr bwMode="auto">
          <a:xfrm>
            <a:off x="492125" y="2816225"/>
            <a:ext cx="3743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NVCm (Néo-vascularisation Choroïdienne secondaire à 1 myopie) </a:t>
            </a:r>
            <a:b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100%</a:t>
            </a:r>
            <a:endParaRPr lang="fr-FR" altLang="fr-FR" sz="1000">
              <a:solidFill>
                <a:schemeClr val="bg1"/>
              </a:solidFill>
              <a:ea typeface="Calibri" panose="020F0502020204030204" pitchFamily="34" charset="0"/>
              <a:cs typeface="Times New Roman" panose="02020603050405020304" pitchFamily="18" charset="0"/>
            </a:endParaRPr>
          </a:p>
        </p:txBody>
      </p:sp>
      <p:pic>
        <p:nvPicPr>
          <p:cNvPr id="107525" name="Espace réservé du contenu 12">
            <a:extLst>
              <a:ext uri="{FF2B5EF4-FFF2-40B4-BE49-F238E27FC236}">
                <a16:creationId xmlns:a16="http://schemas.microsoft.com/office/drawing/2014/main" id="{F7F80EFB-6B7A-4B0E-B7C5-378AE9B04A0B}"/>
              </a:ext>
            </a:extLst>
          </p:cNvPr>
          <p:cNvPicPr>
            <a:picLocks noGrp="1" noChangeAspect="1" noChangeArrowheads="1"/>
          </p:cNvPicPr>
          <p:nvPr>
            <p:ph sz="half" idx="10"/>
          </p:nvPr>
        </p:nvPicPr>
        <p:blipFill>
          <a:blip r:embed="rId4">
            <a:extLst>
              <a:ext uri="{28A0092B-C50C-407E-A947-70E740481C1C}">
                <a14:useLocalDpi xmlns:a14="http://schemas.microsoft.com/office/drawing/2010/main" val="0"/>
              </a:ext>
            </a:extLst>
          </a:blip>
          <a:srcRect/>
          <a:stretch>
            <a:fillRect/>
          </a:stretch>
        </p:blipFill>
        <p:spPr bwMode="auto">
          <a:xfrm>
            <a:off x="4789488" y="877888"/>
            <a:ext cx="4105275" cy="1943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ZoneTexte 13">
            <a:extLst>
              <a:ext uri="{FF2B5EF4-FFF2-40B4-BE49-F238E27FC236}">
                <a16:creationId xmlns:a16="http://schemas.microsoft.com/office/drawing/2014/main" id="{D7F8118C-379C-4937-8A54-388E11DD8194}"/>
              </a:ext>
            </a:extLst>
          </p:cNvPr>
          <p:cNvSpPr txBox="1">
            <a:spLocks noChangeArrowheads="1"/>
          </p:cNvSpPr>
          <p:nvPr/>
        </p:nvSpPr>
        <p:spPr bwMode="auto">
          <a:xfrm>
            <a:off x="4781550" y="2840038"/>
            <a:ext cx="37433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OVCR (Occlusion de la veine centrale de la rétine) 55% </a:t>
            </a:r>
            <a:endParaRPr lang="fr-FR" altLang="fr-FR" sz="1000">
              <a:solidFill>
                <a:schemeClr val="bg1"/>
              </a:solidFill>
              <a:ea typeface="Calibri" panose="020F0502020204030204" pitchFamily="34" charset="0"/>
              <a:cs typeface="Times New Roman" panose="02020603050405020304" pitchFamily="18" charset="0"/>
            </a:endParaRPr>
          </a:p>
        </p:txBody>
      </p:sp>
      <p:grpSp>
        <p:nvGrpSpPr>
          <p:cNvPr id="107527" name="Groupe 28">
            <a:extLst>
              <a:ext uri="{FF2B5EF4-FFF2-40B4-BE49-F238E27FC236}">
                <a16:creationId xmlns:a16="http://schemas.microsoft.com/office/drawing/2014/main" id="{77073479-C421-46E7-9993-896DEEB25034}"/>
              </a:ext>
            </a:extLst>
          </p:cNvPr>
          <p:cNvGrpSpPr>
            <a:grpSpLocks/>
          </p:cNvGrpSpPr>
          <p:nvPr/>
        </p:nvGrpSpPr>
        <p:grpSpPr bwMode="auto">
          <a:xfrm>
            <a:off x="8459788" y="87313"/>
            <a:ext cx="576262" cy="539750"/>
            <a:chOff x="8172450" y="50800"/>
            <a:chExt cx="792163" cy="792163"/>
          </a:xfrm>
        </p:grpSpPr>
        <p:grpSp>
          <p:nvGrpSpPr>
            <p:cNvPr id="107528" name="Groupe 4">
              <a:extLst>
                <a:ext uri="{FF2B5EF4-FFF2-40B4-BE49-F238E27FC236}">
                  <a16:creationId xmlns:a16="http://schemas.microsoft.com/office/drawing/2014/main" id="{B604D4E6-0819-40C2-9EE3-4BC2A1CD7884}"/>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0" name="Forme libre 5">
                <a:extLst>
                  <a:ext uri="{FF2B5EF4-FFF2-40B4-BE49-F238E27FC236}">
                    <a16:creationId xmlns:a16="http://schemas.microsoft.com/office/drawing/2014/main" id="{231DA909-EB03-4669-B0A2-8A8DB3856FD8}"/>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7531" name="Image 6">
                <a:extLst>
                  <a:ext uri="{FF2B5EF4-FFF2-40B4-BE49-F238E27FC236}">
                    <a16:creationId xmlns:a16="http://schemas.microsoft.com/office/drawing/2014/main" id="{B23BFACF-5385-4C52-8DD3-1C0BEC3B0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Connecteur droit 8">
              <a:extLst>
                <a:ext uri="{FF2B5EF4-FFF2-40B4-BE49-F238E27FC236}">
                  <a16:creationId xmlns:a16="http://schemas.microsoft.com/office/drawing/2014/main" id="{605008EB-D72C-4EFC-A216-B2A1E663374D}"/>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75DC095-9DE3-406F-9301-41AC36469E72}"/>
              </a:ext>
            </a:extLst>
          </p:cNvPr>
          <p:cNvSpPr>
            <a:spLocks noGrp="1"/>
          </p:cNvSpPr>
          <p:nvPr>
            <p:ph type="title"/>
          </p:nvPr>
        </p:nvSpPr>
        <p:spPr>
          <a:xfrm>
            <a:off x="827088" y="268288"/>
            <a:ext cx="8066087" cy="742950"/>
          </a:xfrm>
        </p:spPr>
        <p:txBody>
          <a:bodyPr/>
          <a:lstStyle/>
          <a:p>
            <a:pPr>
              <a:defRPr/>
            </a:pPr>
            <a:r>
              <a:rPr lang="fr-FR" sz="3200" dirty="0"/>
              <a:t>Principaux impacts portent sur :</a:t>
            </a:r>
          </a:p>
        </p:txBody>
      </p:sp>
      <p:sp>
        <p:nvSpPr>
          <p:cNvPr id="8" name="Espace réservé du texte 7">
            <a:extLst>
              <a:ext uri="{FF2B5EF4-FFF2-40B4-BE49-F238E27FC236}">
                <a16:creationId xmlns:a16="http://schemas.microsoft.com/office/drawing/2014/main" id="{B84C21BC-ADA3-42A1-A0FA-F8071A8ED21F}"/>
              </a:ext>
            </a:extLst>
          </p:cNvPr>
          <p:cNvSpPr>
            <a:spLocks noGrp="1"/>
          </p:cNvSpPr>
          <p:nvPr>
            <p:ph sz="half" idx="1"/>
          </p:nvPr>
        </p:nvSpPr>
        <p:spPr>
          <a:xfrm>
            <a:off x="827088" y="1184275"/>
            <a:ext cx="6913562" cy="3548063"/>
          </a:xfrm>
        </p:spPr>
        <p:txBody>
          <a:bodyPr>
            <a:normAutofit fontScale="92500" lnSpcReduction="10000"/>
          </a:bodyPr>
          <a:lstStyle/>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structure de l'environnement</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vitesse d'accès à l'information</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vitesse de planification des actions</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vitesse d'exécution</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détection des erreurs</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Les rapports interpersonnels</a:t>
            </a:r>
          </a:p>
          <a:p>
            <a:pPr marL="285750" indent="-285750">
              <a:spcBef>
                <a:spcPts val="1200"/>
              </a:spcBef>
              <a:spcAft>
                <a:spcPts val="1200"/>
              </a:spcAft>
              <a:buClr>
                <a:srgbClr val="FF6600"/>
              </a:buClr>
              <a:buSzPct val="125000"/>
              <a:buFont typeface="Wingdings" panose="05000000000000000000" pitchFamily="2" charset="2"/>
              <a:buChar char="§"/>
              <a:defRPr/>
            </a:pPr>
            <a:endParaRPr lang="fr-FR" sz="2400" dirty="0">
              <a:solidFill>
                <a:schemeClr val="bg1"/>
              </a:solidFill>
            </a:endParaRPr>
          </a:p>
        </p:txBody>
      </p:sp>
      <p:sp>
        <p:nvSpPr>
          <p:cNvPr id="109572" name="Espace réservé du pied de page 4">
            <a:extLst>
              <a:ext uri="{FF2B5EF4-FFF2-40B4-BE49-F238E27FC236}">
                <a16:creationId xmlns:a16="http://schemas.microsoft.com/office/drawing/2014/main" id="{4C6BC920-2B8B-4AE9-9394-F32263D0B58A}"/>
              </a:ext>
            </a:extLst>
          </p:cNvPr>
          <p:cNvSpPr>
            <a:spLocks noGrp="1" noChangeArrowheads="1"/>
          </p:cNvSpPr>
          <p:nvPr>
            <p:ph type="ftr"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sp>
        <p:nvSpPr>
          <p:cNvPr id="109573" name="Espace réservé du numéro de diapositive 5">
            <a:extLst>
              <a:ext uri="{FF2B5EF4-FFF2-40B4-BE49-F238E27FC236}">
                <a16:creationId xmlns:a16="http://schemas.microsoft.com/office/drawing/2014/main" id="{42C26E59-B019-4870-A1EB-448D045B0A7F}"/>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99D001-3322-4C99-BC2B-DE0346612654}" type="slidenum">
              <a:rPr lang="fr-FR" altLang="fr-FR"/>
              <a:pPr/>
              <a:t>23</a:t>
            </a:fld>
            <a:endParaRPr lang="fr-FR" altLang="fr-FR"/>
          </a:p>
        </p:txBody>
      </p:sp>
      <p:grpSp>
        <p:nvGrpSpPr>
          <p:cNvPr id="109574" name="Groupe 28">
            <a:extLst>
              <a:ext uri="{FF2B5EF4-FFF2-40B4-BE49-F238E27FC236}">
                <a16:creationId xmlns:a16="http://schemas.microsoft.com/office/drawing/2014/main" id="{FBEC6E4F-C819-4AE3-9DB9-68295B1271FA}"/>
              </a:ext>
            </a:extLst>
          </p:cNvPr>
          <p:cNvGrpSpPr>
            <a:grpSpLocks/>
          </p:cNvGrpSpPr>
          <p:nvPr/>
        </p:nvGrpSpPr>
        <p:grpSpPr bwMode="auto">
          <a:xfrm>
            <a:off x="8459788" y="87313"/>
            <a:ext cx="576262" cy="539750"/>
            <a:chOff x="8172450" y="50800"/>
            <a:chExt cx="792163" cy="792163"/>
          </a:xfrm>
        </p:grpSpPr>
        <p:grpSp>
          <p:nvGrpSpPr>
            <p:cNvPr id="109575" name="Groupe 4">
              <a:extLst>
                <a:ext uri="{FF2B5EF4-FFF2-40B4-BE49-F238E27FC236}">
                  <a16:creationId xmlns:a16="http://schemas.microsoft.com/office/drawing/2014/main" id="{18403374-DC53-4F42-8686-B7B751C98097}"/>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6" name="Forme libre 5">
                <a:extLst>
                  <a:ext uri="{FF2B5EF4-FFF2-40B4-BE49-F238E27FC236}">
                    <a16:creationId xmlns:a16="http://schemas.microsoft.com/office/drawing/2014/main" id="{CA8A7D88-8FE5-43D9-AF1F-C1E6EB17C31E}"/>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9578" name="Image 6">
                <a:extLst>
                  <a:ext uri="{FF2B5EF4-FFF2-40B4-BE49-F238E27FC236}">
                    <a16:creationId xmlns:a16="http://schemas.microsoft.com/office/drawing/2014/main" id="{3C8F5B5B-6B17-4E7B-B38B-0C393F488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 name="Connecteur droit 14">
              <a:extLst>
                <a:ext uri="{FF2B5EF4-FFF2-40B4-BE49-F238E27FC236}">
                  <a16:creationId xmlns:a16="http://schemas.microsoft.com/office/drawing/2014/main" id="{AD05E4F4-DDFC-488F-8962-47338F5D691A}"/>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A7EBE74-907C-4222-BC44-0CB18BC2B29F}"/>
              </a:ext>
            </a:extLst>
          </p:cNvPr>
          <p:cNvSpPr>
            <a:spLocks noGrp="1"/>
          </p:cNvSpPr>
          <p:nvPr>
            <p:ph sz="half" idx="10"/>
          </p:nvPr>
        </p:nvSpPr>
        <p:spPr>
          <a:xfrm>
            <a:off x="4716463" y="842963"/>
            <a:ext cx="4103687" cy="4105275"/>
          </a:xfrm>
        </p:spPr>
        <p:txBody>
          <a:bodyPr>
            <a:normAutofit fontScale="77500" lnSpcReduction="20000"/>
          </a:bodyPr>
          <a:lstStyle/>
          <a:p>
            <a:pPr>
              <a:defRPr/>
            </a:pPr>
            <a:r>
              <a:rPr lang="fr-FR" sz="2100" dirty="0">
                <a:solidFill>
                  <a:srgbClr val="FF6600"/>
                </a:solidFill>
                <a:latin typeface="+mj-lt"/>
              </a:rPr>
              <a:t>« Quand on devient aveugle, il faut tout réapprendre. »</a:t>
            </a:r>
          </a:p>
          <a:p>
            <a:pPr>
              <a:defRPr/>
            </a:pPr>
            <a:endParaRPr lang="fr-FR" sz="1100" dirty="0">
              <a:latin typeface="Helvetica 55 Roman" panose="020B0604020202020204" pitchFamily="34" charset="0"/>
            </a:endParaRPr>
          </a:p>
          <a:p>
            <a:pPr marL="285750" indent="-285750">
              <a:lnSpc>
                <a:spcPct val="100000"/>
              </a:lnSpc>
              <a:buClr>
                <a:srgbClr val="FF6600"/>
              </a:buClr>
              <a:buSzPct val="120000"/>
              <a:buFont typeface="Wingdings" panose="05000000000000000000" pitchFamily="2" charset="2"/>
              <a:buChar char="§"/>
              <a:defRPr/>
            </a:pPr>
            <a:r>
              <a:rPr lang="fr-FR" sz="1800" dirty="0">
                <a:latin typeface="Helvetica 55 Roman" panose="020B0604020202020204" pitchFamily="34" charset="0"/>
              </a:rPr>
              <a:t>Marvin est atteint d’une </a:t>
            </a:r>
            <a:r>
              <a:rPr lang="fr-FR" sz="1800" dirty="0">
                <a:solidFill>
                  <a:srgbClr val="FF6600"/>
                </a:solidFill>
                <a:latin typeface="+mn-lt"/>
              </a:rPr>
              <a:t>DMLA humide</a:t>
            </a:r>
            <a:r>
              <a:rPr lang="fr-FR" sz="1800" dirty="0">
                <a:latin typeface="Helvetica 55 Roman" panose="020B0604020202020204" pitchFamily="34" charset="0"/>
              </a:rPr>
              <a:t> (centre de la vision touchée). Diagnostiquée il y a 2 ans suite à une </a:t>
            </a:r>
            <a:r>
              <a:rPr lang="fr-FR" sz="1800" dirty="0">
                <a:solidFill>
                  <a:srgbClr val="FF6600"/>
                </a:solidFill>
                <a:latin typeface="Helvetica 55 Roman" panose="020B0604020202020204" pitchFamily="34" charset="0"/>
              </a:rPr>
              <a:t>baisse anormale</a:t>
            </a:r>
            <a:r>
              <a:rPr lang="fr-FR" sz="1800" dirty="0">
                <a:latin typeface="Helvetica 55 Roman" panose="020B0604020202020204" pitchFamily="34" charset="0"/>
              </a:rPr>
              <a:t> de son acuité visuelle, une </a:t>
            </a:r>
            <a:r>
              <a:rPr lang="fr-FR" sz="1800" dirty="0">
                <a:solidFill>
                  <a:srgbClr val="FF6600"/>
                </a:solidFill>
                <a:latin typeface="Helvetica 55 Roman" panose="020B0604020202020204" pitchFamily="34" charset="0"/>
              </a:rPr>
              <a:t>perception déformée </a:t>
            </a:r>
            <a:r>
              <a:rPr lang="fr-FR" sz="1800" dirty="0">
                <a:latin typeface="Helvetica 55 Roman" panose="020B0604020202020204" pitchFamily="34" charset="0"/>
              </a:rPr>
              <a:t>des images et une gêne en vision nocturne. Ce jour là, sa vie a basculé. Cet animateur né, toujours souriant et de bonne humeur s’est comme éteint.</a:t>
            </a:r>
          </a:p>
          <a:p>
            <a:pPr marL="285750" indent="-285750">
              <a:lnSpc>
                <a:spcPct val="100000"/>
              </a:lnSpc>
              <a:buClr>
                <a:srgbClr val="FF6600"/>
              </a:buClr>
              <a:buSzPct val="120000"/>
              <a:buFont typeface="Wingdings" panose="05000000000000000000" pitchFamily="2" charset="2"/>
              <a:buChar char="§"/>
              <a:defRPr/>
            </a:pPr>
            <a:r>
              <a:rPr lang="fr-FR" sz="1800" dirty="0">
                <a:latin typeface="Helvetica 55 Roman" panose="020B0604020202020204" pitchFamily="34" charset="0"/>
              </a:rPr>
              <a:t>Heureusement, sa femme et ses nombreux amis l’ont boosté, et grâce à eux, il a retrouvé son entrain. Mais la </a:t>
            </a:r>
            <a:r>
              <a:rPr lang="fr-FR" sz="1800" dirty="0">
                <a:solidFill>
                  <a:srgbClr val="FF6600"/>
                </a:solidFill>
                <a:latin typeface="Helvetica 55 Roman" panose="020B0604020202020204" pitchFamily="34" charset="0"/>
              </a:rPr>
              <a:t>maladie est là et elle progresse</a:t>
            </a:r>
            <a:r>
              <a:rPr lang="fr-FR" sz="1800" dirty="0">
                <a:latin typeface="Helvetica 55 Roman" panose="020B0604020202020204" pitchFamily="34" charset="0"/>
              </a:rPr>
              <a:t>.</a:t>
            </a:r>
          </a:p>
          <a:p>
            <a:pPr marL="285750" indent="-285750">
              <a:lnSpc>
                <a:spcPct val="100000"/>
              </a:lnSpc>
              <a:buClr>
                <a:srgbClr val="FF6600"/>
              </a:buClr>
              <a:buSzPct val="120000"/>
              <a:buFont typeface="Wingdings" panose="05000000000000000000" pitchFamily="2" charset="2"/>
              <a:buChar char="§"/>
              <a:defRPr/>
            </a:pPr>
            <a:r>
              <a:rPr lang="fr-FR" sz="1800" dirty="0">
                <a:latin typeface="Helvetica 55 Roman" panose="020B0604020202020204" pitchFamily="34" charset="0"/>
              </a:rPr>
              <a:t>Sa plus grande </a:t>
            </a:r>
            <a:r>
              <a:rPr lang="fr-FR" sz="1800" dirty="0">
                <a:solidFill>
                  <a:srgbClr val="FF6600"/>
                </a:solidFill>
                <a:latin typeface="Helvetica 55 Roman" panose="020B0604020202020204" pitchFamily="34" charset="0"/>
              </a:rPr>
              <a:t>crainte concerne sa carrière</a:t>
            </a:r>
            <a:r>
              <a:rPr lang="fr-FR" sz="1800" dirty="0">
                <a:latin typeface="Helvetica 55 Roman" panose="020B0604020202020204" pitchFamily="34" charset="0"/>
              </a:rPr>
              <a:t>. Il s’est beaucoup investi pour décrocher son poste de manager il y a 4 ans. Proche de son équipe, il a réussi jusque là à donner le change mais il </a:t>
            </a:r>
            <a:r>
              <a:rPr lang="fr-FR" sz="1800" dirty="0">
                <a:solidFill>
                  <a:srgbClr val="FF6600"/>
                </a:solidFill>
                <a:latin typeface="Helvetica 55 Roman" panose="020B0604020202020204" pitchFamily="34" charset="0"/>
              </a:rPr>
              <a:t>voit bien dans le comportement </a:t>
            </a:r>
            <a:r>
              <a:rPr lang="fr-FR" sz="1800" dirty="0">
                <a:latin typeface="Helvetica 55 Roman" panose="020B0604020202020204" pitchFamily="34" charset="0"/>
              </a:rPr>
              <a:t>ou les paroles </a:t>
            </a:r>
            <a:r>
              <a:rPr lang="fr-FR" sz="1800" dirty="0">
                <a:solidFill>
                  <a:srgbClr val="FF6600"/>
                </a:solidFill>
                <a:latin typeface="Helvetica 55 Roman" panose="020B0604020202020204" pitchFamily="34" charset="0"/>
              </a:rPr>
              <a:t>de certains</a:t>
            </a:r>
            <a:r>
              <a:rPr lang="fr-FR" sz="1800" dirty="0">
                <a:latin typeface="Helvetica 55 Roman" panose="020B0604020202020204" pitchFamily="34" charset="0"/>
              </a:rPr>
              <a:t>, qu’il perd de son leadership.</a:t>
            </a:r>
          </a:p>
        </p:txBody>
      </p:sp>
      <p:pic>
        <p:nvPicPr>
          <p:cNvPr id="110595" name="Espace réservé du contenu 11">
            <a:extLst>
              <a:ext uri="{FF2B5EF4-FFF2-40B4-BE49-F238E27FC236}">
                <a16:creationId xmlns:a16="http://schemas.microsoft.com/office/drawing/2014/main" id="{FCAD6EAE-24FF-4318-B32C-8196FB503D1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755650" y="522288"/>
            <a:ext cx="3379788" cy="3994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596" name="Groupe 28">
            <a:extLst>
              <a:ext uri="{FF2B5EF4-FFF2-40B4-BE49-F238E27FC236}">
                <a16:creationId xmlns:a16="http://schemas.microsoft.com/office/drawing/2014/main" id="{3F8A81E4-B318-4DEE-AE9B-531F87B5888F}"/>
              </a:ext>
            </a:extLst>
          </p:cNvPr>
          <p:cNvGrpSpPr>
            <a:grpSpLocks/>
          </p:cNvGrpSpPr>
          <p:nvPr/>
        </p:nvGrpSpPr>
        <p:grpSpPr bwMode="auto">
          <a:xfrm>
            <a:off x="8459788" y="87313"/>
            <a:ext cx="576262" cy="539750"/>
            <a:chOff x="8172450" y="50800"/>
            <a:chExt cx="792163" cy="792163"/>
          </a:xfrm>
        </p:grpSpPr>
        <p:grpSp>
          <p:nvGrpSpPr>
            <p:cNvPr id="110598" name="Groupe 4">
              <a:extLst>
                <a:ext uri="{FF2B5EF4-FFF2-40B4-BE49-F238E27FC236}">
                  <a16:creationId xmlns:a16="http://schemas.microsoft.com/office/drawing/2014/main" id="{3D2F8BFE-5EED-46AD-8F35-35AF1B22F693}"/>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2" name="Forme libre 5">
                <a:extLst>
                  <a:ext uri="{FF2B5EF4-FFF2-40B4-BE49-F238E27FC236}">
                    <a16:creationId xmlns:a16="http://schemas.microsoft.com/office/drawing/2014/main" id="{166419B5-E9F6-465E-BFED-DAC68E8923CC}"/>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10601" name="Image 6">
                <a:extLst>
                  <a:ext uri="{FF2B5EF4-FFF2-40B4-BE49-F238E27FC236}">
                    <a16:creationId xmlns:a16="http://schemas.microsoft.com/office/drawing/2014/main" id="{E6521EC1-E164-465D-ACE1-06A0006B3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 name="Connecteur droit 10">
              <a:extLst>
                <a:ext uri="{FF2B5EF4-FFF2-40B4-BE49-F238E27FC236}">
                  <a16:creationId xmlns:a16="http://schemas.microsoft.com/office/drawing/2014/main" id="{70059E3D-7CCA-430F-938D-1B461A7745EB}"/>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9" name="ZoneTexte 8">
            <a:extLst>
              <a:ext uri="{FF2B5EF4-FFF2-40B4-BE49-F238E27FC236}">
                <a16:creationId xmlns:a16="http://schemas.microsoft.com/office/drawing/2014/main" id="{B1D0590B-C7D1-4BBD-9707-FF3DF462D25B}"/>
              </a:ext>
            </a:extLst>
          </p:cNvPr>
          <p:cNvSpPr txBox="1"/>
          <p:nvPr/>
        </p:nvSpPr>
        <p:spPr>
          <a:xfrm>
            <a:off x="3780284" y="468359"/>
            <a:ext cx="4752528" cy="430887"/>
          </a:xfrm>
          <a:prstGeom prst="rect">
            <a:avLst/>
          </a:prstGeom>
        </p:spPr>
        <p:txBody>
          <a:bodyPr lIns="0" tIns="0" rIns="0" bIns="0">
            <a:spAutoFit/>
          </a:bodyPr>
          <a:lstStyle/>
          <a:p>
            <a:pPr>
              <a:defRPr/>
            </a:pPr>
            <a:r>
              <a:rPr lang="fr-FR" dirty="0">
                <a:highlight>
                  <a:srgbClr val="FFFF00"/>
                </a:highlight>
              </a:rPr>
              <a:t>Sur toutes ces diapos : mettre texte dans commentaire et extraire un résumer</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6215ACD-4235-49E9-B801-4B426AE53673}"/>
              </a:ext>
            </a:extLst>
          </p:cNvPr>
          <p:cNvSpPr>
            <a:spLocks noGrp="1"/>
          </p:cNvSpPr>
          <p:nvPr>
            <p:ph type="title"/>
          </p:nvPr>
        </p:nvSpPr>
        <p:spPr>
          <a:xfrm>
            <a:off x="611188" y="112713"/>
            <a:ext cx="4752975" cy="742950"/>
          </a:xfrm>
        </p:spPr>
        <p:txBody>
          <a:bodyPr/>
          <a:lstStyle/>
          <a:p>
            <a:pPr>
              <a:defRPr/>
            </a:pPr>
            <a:r>
              <a:rPr lang="fr-FR" sz="2000" dirty="0"/>
              <a:t>Marvin, malvoyant</a:t>
            </a:r>
          </a:p>
        </p:txBody>
      </p:sp>
      <p:sp>
        <p:nvSpPr>
          <p:cNvPr id="3" name="Espace réservé du contenu 2">
            <a:extLst>
              <a:ext uri="{FF2B5EF4-FFF2-40B4-BE49-F238E27FC236}">
                <a16:creationId xmlns:a16="http://schemas.microsoft.com/office/drawing/2014/main" id="{889C33D9-CC8D-4D41-B34F-3078FD181837}"/>
              </a:ext>
            </a:extLst>
          </p:cNvPr>
          <p:cNvSpPr>
            <a:spLocks noGrp="1"/>
          </p:cNvSpPr>
          <p:nvPr>
            <p:ph sz="half" idx="1"/>
          </p:nvPr>
        </p:nvSpPr>
        <p:spPr>
          <a:xfrm>
            <a:off x="468313" y="1428750"/>
            <a:ext cx="3814762" cy="3579813"/>
          </a:xfrm>
        </p:spPr>
        <p:txBody>
          <a:bodyPr>
            <a:normAutofit fontScale="85000" lnSpcReduction="20000"/>
          </a:bodyPr>
          <a:lstStyle/>
          <a:p>
            <a:pPr>
              <a:lnSpc>
                <a:spcPct val="100000"/>
              </a:lnSpc>
              <a:defRPr/>
            </a:pPr>
            <a:r>
              <a:rPr lang="fr-FR" dirty="0">
                <a:solidFill>
                  <a:srgbClr val="FF6600"/>
                </a:solidFill>
              </a:rPr>
              <a:t>Passions et loisirs</a:t>
            </a:r>
          </a:p>
          <a:p>
            <a:pPr>
              <a:lnSpc>
                <a:spcPct val="100000"/>
              </a:lnSpc>
              <a:defRPr/>
            </a:pPr>
            <a:r>
              <a:rPr lang="fr-FR" dirty="0">
                <a:latin typeface="Helvetica 55 Roman" panose="020B0604020202020204" pitchFamily="34" charset="0"/>
              </a:rPr>
              <a:t>Marvin préfère être entouré que seul. Il est un peu moins festif depuis sa maladie mais quand ses amis le poussent il sait mettre de l'ambiance.</a:t>
            </a:r>
          </a:p>
          <a:p>
            <a:pPr>
              <a:lnSpc>
                <a:spcPct val="100000"/>
              </a:lnSpc>
              <a:defRPr/>
            </a:pPr>
            <a:r>
              <a:rPr lang="fr-FR" dirty="0">
                <a:latin typeface="Helvetica 55 Roman" panose="020B0604020202020204" pitchFamily="34" charset="0"/>
              </a:rPr>
              <a:t>Côté sport, il s’entretient par des séances de renforcement musculaire hebdomadaires dans un club  qu’il connait bien. Il est également fan de vélo. Il a d’ailleurs le projet d’acheter un tandem pour pouvoir continuer à en faire avec sa femme.</a:t>
            </a:r>
          </a:p>
          <a:p>
            <a:pPr>
              <a:lnSpc>
                <a:spcPct val="100000"/>
              </a:lnSpc>
              <a:defRPr/>
            </a:pPr>
            <a:endParaRPr lang="fr-FR" dirty="0"/>
          </a:p>
          <a:p>
            <a:pPr>
              <a:lnSpc>
                <a:spcPct val="100000"/>
              </a:lnSpc>
              <a:defRPr/>
            </a:pPr>
            <a:r>
              <a:rPr lang="fr-FR" dirty="0">
                <a:solidFill>
                  <a:srgbClr val="FF6600"/>
                </a:solidFill>
              </a:rPr>
              <a:t>Attentes &amp; envies</a:t>
            </a:r>
          </a:p>
          <a:p>
            <a:pPr>
              <a:lnSpc>
                <a:spcPct val="100000"/>
              </a:lnSpc>
              <a:defRPr/>
            </a:pPr>
            <a:r>
              <a:rPr lang="fr-FR" dirty="0">
                <a:solidFill>
                  <a:srgbClr val="FF6600"/>
                </a:solidFill>
                <a:latin typeface="+mn-lt"/>
              </a:rPr>
              <a:t>Conserver son poste de manager </a:t>
            </a:r>
            <a:r>
              <a:rPr lang="fr-FR" dirty="0">
                <a:latin typeface="Helvetica 55 Roman" panose="020B0604020202020204" pitchFamily="34" charset="0"/>
              </a:rPr>
              <a:t>malgré sa déficience visuelle qui certes évolue mais n’altère pas ses capacités intellectuelles.</a:t>
            </a:r>
          </a:p>
          <a:p>
            <a:pPr>
              <a:lnSpc>
                <a:spcPct val="100000"/>
              </a:lnSpc>
              <a:defRPr/>
            </a:pPr>
            <a:r>
              <a:rPr lang="fr-FR" dirty="0">
                <a:latin typeface="Helvetica 55 Roman" panose="020B0604020202020204" pitchFamily="34" charset="0"/>
              </a:rPr>
              <a:t>Pouvoir continuer à se déplacer de façon autonome. Il réfléchit à s’équiper d’une canne jaune  et à suivre des cours de locomotion.</a:t>
            </a:r>
          </a:p>
          <a:p>
            <a:pPr>
              <a:lnSpc>
                <a:spcPct val="100000"/>
              </a:lnSpc>
              <a:defRPr/>
            </a:pPr>
            <a:r>
              <a:rPr lang="fr-FR" dirty="0">
                <a:solidFill>
                  <a:srgbClr val="FF6600"/>
                </a:solidFill>
                <a:latin typeface="+mn-lt"/>
              </a:rPr>
              <a:t>Connaître le clavier AZERTY </a:t>
            </a:r>
            <a:r>
              <a:rPr lang="fr-FR" dirty="0">
                <a:latin typeface="Helvetica 55 Roman" panose="020B0604020202020204" pitchFamily="34" charset="0"/>
              </a:rPr>
              <a:t>sur le bout des doigts. Il y est presque .</a:t>
            </a:r>
          </a:p>
          <a:p>
            <a:pPr>
              <a:lnSpc>
                <a:spcPct val="100000"/>
              </a:lnSpc>
              <a:defRPr/>
            </a:pPr>
            <a:endParaRPr lang="fr-FR" dirty="0">
              <a:solidFill>
                <a:srgbClr val="FF6600"/>
              </a:solidFill>
            </a:endParaRPr>
          </a:p>
        </p:txBody>
      </p:sp>
      <p:sp>
        <p:nvSpPr>
          <p:cNvPr id="7" name="Espace réservé du contenu 6">
            <a:extLst>
              <a:ext uri="{FF2B5EF4-FFF2-40B4-BE49-F238E27FC236}">
                <a16:creationId xmlns:a16="http://schemas.microsoft.com/office/drawing/2014/main" id="{EAC8F8D5-C724-4B63-9C48-9712B7ACB270}"/>
              </a:ext>
            </a:extLst>
          </p:cNvPr>
          <p:cNvSpPr>
            <a:spLocks noGrp="1"/>
          </p:cNvSpPr>
          <p:nvPr>
            <p:ph sz="half" idx="10"/>
          </p:nvPr>
        </p:nvSpPr>
        <p:spPr>
          <a:xfrm>
            <a:off x="4500563" y="555625"/>
            <a:ext cx="4319587" cy="4032250"/>
          </a:xfrm>
        </p:spPr>
        <p:txBody>
          <a:bodyPr/>
          <a:lstStyle/>
          <a:p>
            <a:pPr>
              <a:defRPr/>
            </a:pPr>
            <a:r>
              <a:rPr lang="fr-FR" sz="1200" dirty="0">
                <a:solidFill>
                  <a:srgbClr val="FF6600"/>
                </a:solidFill>
              </a:rPr>
              <a:t>Habitudes</a:t>
            </a:r>
          </a:p>
          <a:p>
            <a:pPr>
              <a:defRPr/>
            </a:pPr>
            <a:r>
              <a:rPr lang="fr-FR" sz="1200" dirty="0">
                <a:latin typeface="Helvetica 55 Roman" panose="020B0604020202020204" pitchFamily="34" charset="0"/>
              </a:rPr>
              <a:t>Il ne conduit plus mais se déplace volontiers à pieds ou en Tram en privilégiant les </a:t>
            </a:r>
            <a:r>
              <a:rPr lang="fr-FR" sz="1200" dirty="0">
                <a:solidFill>
                  <a:srgbClr val="FF6600"/>
                </a:solidFill>
                <a:latin typeface="+mn-lt"/>
              </a:rPr>
              <a:t>chemins qu’il connaît et les sorties de jour</a:t>
            </a:r>
            <a:r>
              <a:rPr lang="fr-FR" sz="1200" dirty="0">
                <a:latin typeface="Helvetica 55 Roman" panose="020B0604020202020204" pitchFamily="34" charset="0"/>
              </a:rPr>
              <a:t>.</a:t>
            </a:r>
          </a:p>
          <a:p>
            <a:pPr>
              <a:defRPr/>
            </a:pPr>
            <a:r>
              <a:rPr lang="fr-FR" sz="1200" dirty="0">
                <a:latin typeface="Helvetica 55 Roman" panose="020B0604020202020204" pitchFamily="34" charset="0"/>
              </a:rPr>
              <a:t>Il </a:t>
            </a:r>
            <a:r>
              <a:rPr lang="fr-FR" sz="1200" dirty="0">
                <a:solidFill>
                  <a:srgbClr val="FF6600"/>
                </a:solidFill>
                <a:latin typeface="+mn-lt"/>
              </a:rPr>
              <a:t>évite de plus en plus les lieux bruyants </a:t>
            </a:r>
            <a:r>
              <a:rPr lang="fr-FR" sz="1200" dirty="0">
                <a:latin typeface="Helvetica 55 Roman" panose="020B0604020202020204" pitchFamily="34" charset="0"/>
              </a:rPr>
              <a:t>comme les restaurants bondés ou les salles de concerts car il </a:t>
            </a:r>
            <a:r>
              <a:rPr lang="fr-FR" sz="1200" dirty="0">
                <a:solidFill>
                  <a:srgbClr val="FF6600"/>
                </a:solidFill>
                <a:latin typeface="+mn-lt"/>
              </a:rPr>
              <a:t>utilise beaucoup l’ouïe </a:t>
            </a:r>
            <a:r>
              <a:rPr lang="fr-FR" sz="1200" dirty="0">
                <a:latin typeface="Helvetica 55 Roman" panose="020B0604020202020204" pitchFamily="34" charset="0"/>
              </a:rPr>
              <a:t>pour compenser sa déficience visuelle.</a:t>
            </a:r>
          </a:p>
          <a:p>
            <a:pPr>
              <a:defRPr/>
            </a:pPr>
            <a:r>
              <a:rPr lang="fr-FR" sz="1200" dirty="0">
                <a:solidFill>
                  <a:srgbClr val="FF6600"/>
                </a:solidFill>
                <a:latin typeface="+mn-lt"/>
              </a:rPr>
              <a:t>Sensible à la lumière</a:t>
            </a:r>
            <a:r>
              <a:rPr lang="fr-FR" sz="1200" dirty="0">
                <a:latin typeface="Helvetica 55 Roman" panose="020B0604020202020204" pitchFamily="34" charset="0"/>
              </a:rPr>
              <a:t>, il préfère les ambiances tamisées. À l’extérieur, il est devenu un adepte de la casquette à visière et des lunettes de soleil.</a:t>
            </a:r>
          </a:p>
          <a:p>
            <a:pPr>
              <a:defRPr/>
            </a:pPr>
            <a:endParaRPr lang="fr-FR" sz="1200" dirty="0">
              <a:solidFill>
                <a:srgbClr val="FF6600"/>
              </a:solidFill>
            </a:endParaRPr>
          </a:p>
          <a:p>
            <a:pPr>
              <a:defRPr/>
            </a:pPr>
            <a:r>
              <a:rPr lang="fr-FR" sz="1200" dirty="0">
                <a:solidFill>
                  <a:srgbClr val="FF6600"/>
                </a:solidFill>
              </a:rPr>
              <a:t>Frustrations au quotidien</a:t>
            </a:r>
          </a:p>
          <a:p>
            <a:pPr>
              <a:defRPr/>
            </a:pPr>
            <a:r>
              <a:rPr lang="fr-FR" sz="1200" dirty="0">
                <a:latin typeface="Helvetica 55 Roman" panose="020B0604020202020204" pitchFamily="34" charset="0"/>
              </a:rPr>
              <a:t>Ne plus pouvoir lire de livres le soir en se couchant. </a:t>
            </a:r>
            <a:r>
              <a:rPr lang="fr-FR" sz="1200" dirty="0">
                <a:solidFill>
                  <a:srgbClr val="FF6600"/>
                </a:solidFill>
                <a:latin typeface="+mn-lt"/>
              </a:rPr>
              <a:t>Ecouter des livres audio </a:t>
            </a:r>
            <a:r>
              <a:rPr lang="fr-FR" sz="1200" dirty="0">
                <a:latin typeface="Helvetica 55 Roman" panose="020B0604020202020204" pitchFamily="34" charset="0"/>
              </a:rPr>
              <a:t>c’est bien mais cela l’isole de sa femme.</a:t>
            </a:r>
          </a:p>
          <a:p>
            <a:pPr>
              <a:defRPr/>
            </a:pPr>
            <a:r>
              <a:rPr lang="fr-FR" sz="1200" dirty="0">
                <a:latin typeface="Helvetica 55 Roman" panose="020B0604020202020204" pitchFamily="34" charset="0"/>
              </a:rPr>
              <a:t>Être obligé de </a:t>
            </a:r>
            <a:r>
              <a:rPr lang="fr-FR" sz="1200" dirty="0">
                <a:solidFill>
                  <a:srgbClr val="FF6600"/>
                </a:solidFill>
                <a:latin typeface="+mn-lt"/>
              </a:rPr>
              <a:t>tout ranger </a:t>
            </a:r>
            <a:r>
              <a:rPr lang="fr-FR" sz="1200" dirty="0">
                <a:latin typeface="Helvetica 55 Roman" panose="020B0604020202020204" pitchFamily="34" charset="0"/>
              </a:rPr>
              <a:t>pour ne pas avoir à chercher.</a:t>
            </a:r>
          </a:p>
          <a:p>
            <a:pPr>
              <a:defRPr/>
            </a:pPr>
            <a:r>
              <a:rPr lang="fr-FR" sz="1200" dirty="0">
                <a:latin typeface="Helvetica 55 Roman" panose="020B0604020202020204" pitchFamily="34" charset="0"/>
              </a:rPr>
              <a:t>Ne </a:t>
            </a:r>
            <a:r>
              <a:rPr lang="fr-FR" sz="1200" dirty="0">
                <a:solidFill>
                  <a:srgbClr val="FF6600"/>
                </a:solidFill>
                <a:latin typeface="+mn-lt"/>
              </a:rPr>
              <a:t>plus reconnaître des personnes </a:t>
            </a:r>
            <a:r>
              <a:rPr lang="fr-FR" sz="1200" dirty="0">
                <a:latin typeface="Helvetica 55 Roman" panose="020B0604020202020204" pitchFamily="34" charset="0"/>
              </a:rPr>
              <a:t>qu’il croise dans la rue ou dans les couloirs.</a:t>
            </a:r>
          </a:p>
          <a:p>
            <a:pPr>
              <a:defRPr/>
            </a:pPr>
            <a:r>
              <a:rPr lang="fr-FR" sz="1200" dirty="0">
                <a:latin typeface="Helvetica 55 Roman" panose="020B0604020202020204" pitchFamily="34" charset="0"/>
              </a:rPr>
              <a:t>Ne </a:t>
            </a:r>
            <a:r>
              <a:rPr lang="fr-FR" sz="1200" dirty="0">
                <a:solidFill>
                  <a:srgbClr val="FF6600"/>
                </a:solidFill>
                <a:latin typeface="+mn-lt"/>
              </a:rPr>
              <a:t>plus pouvoir lire les informations sur les tableaux d’affichage </a:t>
            </a:r>
            <a:r>
              <a:rPr lang="fr-FR" sz="1200" dirty="0">
                <a:latin typeface="Helvetica 55 Roman" panose="020B0604020202020204" pitchFamily="34" charset="0"/>
              </a:rPr>
              <a:t>dans les gares ou aux arrêts du tram.</a:t>
            </a:r>
          </a:p>
        </p:txBody>
      </p:sp>
      <p:grpSp>
        <p:nvGrpSpPr>
          <p:cNvPr id="112645" name="Groupe 9">
            <a:extLst>
              <a:ext uri="{FF2B5EF4-FFF2-40B4-BE49-F238E27FC236}">
                <a16:creationId xmlns:a16="http://schemas.microsoft.com/office/drawing/2014/main" id="{E9B5E634-86F1-498F-AAA9-25D307E5404F}"/>
              </a:ext>
            </a:extLst>
          </p:cNvPr>
          <p:cNvGrpSpPr>
            <a:grpSpLocks/>
          </p:cNvGrpSpPr>
          <p:nvPr/>
        </p:nvGrpSpPr>
        <p:grpSpPr bwMode="auto">
          <a:xfrm>
            <a:off x="2698750" y="685800"/>
            <a:ext cx="576263" cy="574675"/>
            <a:chOff x="8172450" y="50800"/>
            <a:chExt cx="792163" cy="792163"/>
          </a:xfrm>
        </p:grpSpPr>
        <p:grpSp>
          <p:nvGrpSpPr>
            <p:cNvPr id="112648" name="Groupe 4">
              <a:extLst>
                <a:ext uri="{FF2B5EF4-FFF2-40B4-BE49-F238E27FC236}">
                  <a16:creationId xmlns:a16="http://schemas.microsoft.com/office/drawing/2014/main" id="{B87D19B3-03BA-4D57-A12B-71A5AF2FC090}"/>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3" name="Forme libre 5">
                <a:extLst>
                  <a:ext uri="{FF2B5EF4-FFF2-40B4-BE49-F238E27FC236}">
                    <a16:creationId xmlns:a16="http://schemas.microsoft.com/office/drawing/2014/main" id="{95659C6E-B423-4327-9A65-F492FF05C5E0}"/>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12651" name="Image 6">
                <a:extLst>
                  <a:ext uri="{FF2B5EF4-FFF2-40B4-BE49-F238E27FC236}">
                    <a16:creationId xmlns:a16="http://schemas.microsoft.com/office/drawing/2014/main" id="{71D7B90C-5299-4F09-9FE3-0841B7A9C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2" name="Connecteur droit 11">
              <a:extLst>
                <a:ext uri="{FF2B5EF4-FFF2-40B4-BE49-F238E27FC236}">
                  <a16:creationId xmlns:a16="http://schemas.microsoft.com/office/drawing/2014/main" id="{E3A475ED-83BE-48A8-BDDD-FD6A53828391}"/>
                </a:ext>
              </a:extLst>
            </p:cNvPr>
            <p:cNvCxnSpPr/>
            <p:nvPr/>
          </p:nvCxnSpPr>
          <p:spPr>
            <a:xfrm flipH="1">
              <a:off x="8218278" y="50800"/>
              <a:ext cx="700506" cy="746209"/>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12646" name="Espace réservé du contenu 5">
            <a:extLst>
              <a:ext uri="{FF2B5EF4-FFF2-40B4-BE49-F238E27FC236}">
                <a16:creationId xmlns:a16="http://schemas.microsoft.com/office/drawing/2014/main" id="{96CB4CD9-0EA7-4196-B15D-F67223005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9676"/>
          <a:stretch>
            <a:fillRect/>
          </a:stretch>
        </p:blipFill>
        <p:spPr bwMode="auto">
          <a:xfrm>
            <a:off x="684213" y="484188"/>
            <a:ext cx="865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0">
            <a:extLst>
              <a:ext uri="{FF2B5EF4-FFF2-40B4-BE49-F238E27FC236}">
                <a16:creationId xmlns:a16="http://schemas.microsoft.com/office/drawing/2014/main" id="{7E835D91-A979-4546-B43E-53DE249D5626}"/>
              </a:ext>
            </a:extLst>
          </p:cNvPr>
          <p:cNvSpPr txBox="1"/>
          <p:nvPr/>
        </p:nvSpPr>
        <p:spPr>
          <a:xfrm>
            <a:off x="3780284" y="468359"/>
            <a:ext cx="4752528" cy="430887"/>
          </a:xfrm>
          <a:prstGeom prst="rect">
            <a:avLst/>
          </a:prstGeom>
        </p:spPr>
        <p:txBody>
          <a:bodyPr lIns="0" tIns="0" rIns="0" bIns="0">
            <a:spAutoFit/>
          </a:bodyPr>
          <a:lstStyle/>
          <a:p>
            <a:pPr>
              <a:defRPr/>
            </a:pPr>
            <a:r>
              <a:rPr lang="fr-FR" dirty="0">
                <a:highlight>
                  <a:srgbClr val="FFFF00"/>
                </a:highlight>
              </a:rPr>
              <a:t>Sur toutes ces diapos : mettre texte dans commentaire et extraire un résumer</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Image 43" descr="poste de travail multi devices">
            <a:extLst>
              <a:ext uri="{FF2B5EF4-FFF2-40B4-BE49-F238E27FC236}">
                <a16:creationId xmlns:a16="http://schemas.microsoft.com/office/drawing/2014/main" id="{DBEDC656-9B3E-4836-A8D7-B88E3F38A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ZoneTexte 12">
            <a:extLst>
              <a:ext uri="{FF2B5EF4-FFF2-40B4-BE49-F238E27FC236}">
                <a16:creationId xmlns:a16="http://schemas.microsoft.com/office/drawing/2014/main" id="{26E34B00-DFB8-458F-9FB6-0C7789AAE504}"/>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114692" name="ZoneTexte 20">
            <a:extLst>
              <a:ext uri="{FF2B5EF4-FFF2-40B4-BE49-F238E27FC236}">
                <a16:creationId xmlns:a16="http://schemas.microsoft.com/office/drawing/2014/main" id="{C245D57B-E588-4706-87BC-E582B6C3FBCF}"/>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114693" name="ZoneTexte 27">
            <a:extLst>
              <a:ext uri="{FF2B5EF4-FFF2-40B4-BE49-F238E27FC236}">
                <a16:creationId xmlns:a16="http://schemas.microsoft.com/office/drawing/2014/main" id="{AB7732C8-B6D6-4A95-87DD-9F792D56B8B0}"/>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114694" name="ZoneTexte 36">
            <a:extLst>
              <a:ext uri="{FF2B5EF4-FFF2-40B4-BE49-F238E27FC236}">
                <a16:creationId xmlns:a16="http://schemas.microsoft.com/office/drawing/2014/main" id="{304E0A30-28C1-4F52-AE5D-B23AA4509BCC}"/>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114695" name="Image 45" descr="plage braille">
            <a:extLst>
              <a:ext uri="{FF2B5EF4-FFF2-40B4-BE49-F238E27FC236}">
                <a16:creationId xmlns:a16="http://schemas.microsoft.com/office/drawing/2014/main" id="{0D07B215-10B1-4610-9E40-77EA65F06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6" name="ZoneTexte 17">
            <a:extLst>
              <a:ext uri="{FF2B5EF4-FFF2-40B4-BE49-F238E27FC236}">
                <a16:creationId xmlns:a16="http://schemas.microsoft.com/office/drawing/2014/main" id="{DBB0DCD8-AD62-43A8-BDF5-9F847694B14A}"/>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114697" name="Image 8">
            <a:extLst>
              <a:ext uri="{FF2B5EF4-FFF2-40B4-BE49-F238E27FC236}">
                <a16:creationId xmlns:a16="http://schemas.microsoft.com/office/drawing/2014/main" id="{698C5C92-7AB5-45FA-8CDC-113102841C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Espace réservé du contenu 6">
            <a:extLst>
              <a:ext uri="{FF2B5EF4-FFF2-40B4-BE49-F238E27FC236}">
                <a16:creationId xmlns:a16="http://schemas.microsoft.com/office/drawing/2014/main" id="{8B9BB6C1-EFC7-4A59-A51B-0828DB2E068F}"/>
              </a:ext>
            </a:extLst>
          </p:cNvPr>
          <p:cNvPicPr>
            <a:picLocks noGrp="1" noChangeAspect="1"/>
          </p:cNvPicPr>
          <p:nvPr>
            <p:ph sz="quarter" idx="12"/>
          </p:nvPr>
        </p:nvPicPr>
        <p:blipFill>
          <a:blip r:embed="rId6"/>
          <a:stretch>
            <a:fillRect/>
          </a:stretch>
        </p:blipFill>
        <p:spPr>
          <a:xfrm>
            <a:off x="-33338" y="5356225"/>
            <a:ext cx="4033838" cy="2049463"/>
          </a:xfrm>
        </p:spPr>
      </p:pic>
      <p:sp>
        <p:nvSpPr>
          <p:cNvPr id="2" name="Titre 1">
            <a:extLst>
              <a:ext uri="{FF2B5EF4-FFF2-40B4-BE49-F238E27FC236}">
                <a16:creationId xmlns:a16="http://schemas.microsoft.com/office/drawing/2014/main" id="{D5A51A06-C974-4B0E-996E-1774CBD94D47}"/>
              </a:ext>
            </a:extLst>
          </p:cNvPr>
          <p:cNvSpPr>
            <a:spLocks noGrp="1"/>
          </p:cNvSpPr>
          <p:nvPr>
            <p:ph type="title"/>
          </p:nvPr>
        </p:nvSpPr>
        <p:spPr>
          <a:xfrm>
            <a:off x="1422400" y="-20638"/>
            <a:ext cx="6742113" cy="454026"/>
          </a:xfrm>
          <a:solidFill>
            <a:schemeClr val="tx1">
              <a:lumMod val="95000"/>
              <a:lumOff val="5000"/>
            </a:schemeClr>
          </a:solidFill>
        </p:spPr>
        <p:txBody>
          <a:bodyPr/>
          <a:lstStyle/>
          <a:p>
            <a:pPr>
              <a:defRPr/>
            </a:pPr>
            <a:r>
              <a:rPr lang="fr-FR" sz="2400" dirty="0">
                <a:solidFill>
                  <a:srgbClr val="FF6600"/>
                </a:solidFill>
              </a:rPr>
              <a:t>Comprendre difficultés sur poste de travail</a:t>
            </a:r>
          </a:p>
        </p:txBody>
      </p:sp>
      <p:grpSp>
        <p:nvGrpSpPr>
          <p:cNvPr id="114700" name="Groupe 9">
            <a:extLst>
              <a:ext uri="{FF2B5EF4-FFF2-40B4-BE49-F238E27FC236}">
                <a16:creationId xmlns:a16="http://schemas.microsoft.com/office/drawing/2014/main" id="{6A107662-C9B0-4D54-A19D-EE0331448134}"/>
              </a:ext>
            </a:extLst>
          </p:cNvPr>
          <p:cNvGrpSpPr>
            <a:grpSpLocks/>
          </p:cNvGrpSpPr>
          <p:nvPr/>
        </p:nvGrpSpPr>
        <p:grpSpPr bwMode="auto">
          <a:xfrm>
            <a:off x="50800" y="330200"/>
            <a:ext cx="9042400" cy="4805363"/>
            <a:chOff x="50800" y="330200"/>
            <a:chExt cx="9042400" cy="4805363"/>
          </a:xfrm>
        </p:grpSpPr>
        <p:pic>
          <p:nvPicPr>
            <p:cNvPr id="114730" name="Image 33">
              <a:extLst>
                <a:ext uri="{FF2B5EF4-FFF2-40B4-BE49-F238E27FC236}">
                  <a16:creationId xmlns:a16="http://schemas.microsoft.com/office/drawing/2014/main" id="{A97CF109-71C7-4938-A2EA-88D020CE4F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00" y="4791075"/>
              <a:ext cx="90424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731" name="Groupe 7">
              <a:extLst>
                <a:ext uri="{FF2B5EF4-FFF2-40B4-BE49-F238E27FC236}">
                  <a16:creationId xmlns:a16="http://schemas.microsoft.com/office/drawing/2014/main" id="{1BAD8318-BAF9-4C1A-AB86-751C484A7FA6}"/>
                </a:ext>
              </a:extLst>
            </p:cNvPr>
            <p:cNvGrpSpPr>
              <a:grpSpLocks/>
            </p:cNvGrpSpPr>
            <p:nvPr/>
          </p:nvGrpSpPr>
          <p:grpSpPr bwMode="auto">
            <a:xfrm>
              <a:off x="57150" y="330200"/>
              <a:ext cx="9036050" cy="4473575"/>
              <a:chOff x="57150" y="330200"/>
              <a:chExt cx="9036050" cy="4473575"/>
            </a:xfrm>
          </p:grpSpPr>
          <p:grpSp>
            <p:nvGrpSpPr>
              <p:cNvPr id="114732" name="Groupe 18">
                <a:extLst>
                  <a:ext uri="{FF2B5EF4-FFF2-40B4-BE49-F238E27FC236}">
                    <a16:creationId xmlns:a16="http://schemas.microsoft.com/office/drawing/2014/main" id="{2D4E66D9-DA12-48D0-BE16-22F6417B7FD6}"/>
                  </a:ext>
                </a:extLst>
              </p:cNvPr>
              <p:cNvGrpSpPr>
                <a:grpSpLocks/>
              </p:cNvGrpSpPr>
              <p:nvPr/>
            </p:nvGrpSpPr>
            <p:grpSpPr bwMode="auto">
              <a:xfrm>
                <a:off x="57150" y="330200"/>
                <a:ext cx="9036050" cy="4473575"/>
                <a:chOff x="0" y="249528"/>
                <a:chExt cx="9144000" cy="4644444"/>
              </a:xfrm>
            </p:grpSpPr>
            <p:pic>
              <p:nvPicPr>
                <p:cNvPr id="114737" name="Image 9">
                  <a:extLst>
                    <a:ext uri="{FF2B5EF4-FFF2-40B4-BE49-F238E27FC236}">
                      <a16:creationId xmlns:a16="http://schemas.microsoft.com/office/drawing/2014/main" id="{4530CC00-7B50-48BF-8351-620566DF7D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8" name="Image 16">
                  <a:extLst>
                    <a:ext uri="{FF2B5EF4-FFF2-40B4-BE49-F238E27FC236}">
                      <a16:creationId xmlns:a16="http://schemas.microsoft.com/office/drawing/2014/main" id="{7B85F32F-D681-4DFE-9636-BF392E8432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4733" name="Image 3">
                <a:extLst>
                  <a:ext uri="{FF2B5EF4-FFF2-40B4-BE49-F238E27FC236}">
                    <a16:creationId xmlns:a16="http://schemas.microsoft.com/office/drawing/2014/main" id="{A331DDE9-B526-489A-AAFC-7539E0EFDD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4525" y="842963"/>
                <a:ext cx="32924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4" name="Image 33">
                <a:extLst>
                  <a:ext uri="{FF2B5EF4-FFF2-40B4-BE49-F238E27FC236}">
                    <a16:creationId xmlns:a16="http://schemas.microsoft.com/office/drawing/2014/main" id="{E4A0736B-3BB0-4A70-8238-A2361AD395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89188" y="803275"/>
                <a:ext cx="3348037"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5" name="Image 33">
                <a:extLst>
                  <a:ext uri="{FF2B5EF4-FFF2-40B4-BE49-F238E27FC236}">
                    <a16:creationId xmlns:a16="http://schemas.microsoft.com/office/drawing/2014/main" id="{20976F1D-B11B-4248-AC7F-3BE917BE1E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8225" y="484188"/>
                <a:ext cx="67786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6" name="Image 5">
                <a:extLst>
                  <a:ext uri="{FF2B5EF4-FFF2-40B4-BE49-F238E27FC236}">
                    <a16:creationId xmlns:a16="http://schemas.microsoft.com/office/drawing/2014/main" id="{9CF4D502-5849-4EBB-8450-91A13ED09E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13168"/>
              <a:stretch>
                <a:fillRect/>
              </a:stretch>
            </p:blipFill>
            <p:spPr bwMode="auto">
              <a:xfrm>
                <a:off x="4981575" y="3170238"/>
                <a:ext cx="1970088"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14701" name="Image 17">
            <a:extLst>
              <a:ext uri="{FF2B5EF4-FFF2-40B4-BE49-F238E27FC236}">
                <a16:creationId xmlns:a16="http://schemas.microsoft.com/office/drawing/2014/main" id="{92319402-A295-42E9-A08D-3583C4D6C7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6076" r="10712" b="9496"/>
          <a:stretch>
            <a:fillRect/>
          </a:stretch>
        </p:blipFill>
        <p:spPr bwMode="auto">
          <a:xfrm>
            <a:off x="5873750" y="1073150"/>
            <a:ext cx="3006725"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2" name="Image 15">
            <a:extLst>
              <a:ext uri="{FF2B5EF4-FFF2-40B4-BE49-F238E27FC236}">
                <a16:creationId xmlns:a16="http://schemas.microsoft.com/office/drawing/2014/main" id="{99B4A67A-D77A-40A2-8F36-E5E337F94D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8500" t="18961" r="12988" b="252"/>
          <a:stretch>
            <a:fillRect/>
          </a:stretch>
        </p:blipFill>
        <p:spPr bwMode="auto">
          <a:xfrm>
            <a:off x="2592388" y="1016000"/>
            <a:ext cx="29860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e 5">
            <a:extLst>
              <a:ext uri="{FF2B5EF4-FFF2-40B4-BE49-F238E27FC236}">
                <a16:creationId xmlns:a16="http://schemas.microsoft.com/office/drawing/2014/main" id="{8ECC01F9-9BB9-4605-9C3F-F9C139904CE4}"/>
              </a:ext>
            </a:extLst>
          </p:cNvPr>
          <p:cNvGrpSpPr>
            <a:grpSpLocks/>
          </p:cNvGrpSpPr>
          <p:nvPr/>
        </p:nvGrpSpPr>
        <p:grpSpPr bwMode="auto">
          <a:xfrm>
            <a:off x="509588" y="979488"/>
            <a:ext cx="8221662" cy="3867150"/>
            <a:chOff x="509588" y="978800"/>
            <a:chExt cx="8221662" cy="3867838"/>
          </a:xfrm>
        </p:grpSpPr>
        <p:grpSp>
          <p:nvGrpSpPr>
            <p:cNvPr id="114713" name="Groupe 5">
              <a:extLst>
                <a:ext uri="{FF2B5EF4-FFF2-40B4-BE49-F238E27FC236}">
                  <a16:creationId xmlns:a16="http://schemas.microsoft.com/office/drawing/2014/main" id="{2CF7B593-17F7-44D8-92FC-A379A6188CFD}"/>
                </a:ext>
              </a:extLst>
            </p:cNvPr>
            <p:cNvGrpSpPr>
              <a:grpSpLocks/>
            </p:cNvGrpSpPr>
            <p:nvPr/>
          </p:nvGrpSpPr>
          <p:grpSpPr bwMode="auto">
            <a:xfrm>
              <a:off x="7813675" y="3827463"/>
              <a:ext cx="917575" cy="677862"/>
              <a:chOff x="9214172" y="504732"/>
              <a:chExt cx="1810840" cy="1366580"/>
            </a:xfrm>
          </p:grpSpPr>
          <p:cxnSp>
            <p:nvCxnSpPr>
              <p:cNvPr id="27" name="Connecteur droit 26">
                <a:extLst>
                  <a:ext uri="{FF2B5EF4-FFF2-40B4-BE49-F238E27FC236}">
                    <a16:creationId xmlns:a16="http://schemas.microsoft.com/office/drawing/2014/main" id="{BBD9FF7A-375A-4AEB-8E8E-EB363EAEDEF6}"/>
                  </a:ext>
                </a:extLst>
              </p:cNvPr>
              <p:cNvCxnSpPr/>
              <p:nvPr/>
            </p:nvCxnSpPr>
            <p:spPr>
              <a:xfrm flipH="1">
                <a:off x="9223572" y="533175"/>
                <a:ext cx="1801440" cy="126759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91085BF9-97C3-4C19-9BB4-6A584A22B613}"/>
                  </a:ext>
                </a:extLst>
              </p:cNvPr>
              <p:cNvCxnSpPr>
                <a:cxnSpLocks/>
              </p:cNvCxnSpPr>
              <p:nvPr/>
            </p:nvCxnSpPr>
            <p:spPr>
              <a:xfrm flipH="1" flipV="1">
                <a:off x="9214172" y="504367"/>
                <a:ext cx="1801442" cy="136682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4" name="Groupe 5">
              <a:extLst>
                <a:ext uri="{FF2B5EF4-FFF2-40B4-BE49-F238E27FC236}">
                  <a16:creationId xmlns:a16="http://schemas.microsoft.com/office/drawing/2014/main" id="{DA815870-9DA2-4CAB-9CC0-6EA237024449}"/>
                </a:ext>
              </a:extLst>
            </p:cNvPr>
            <p:cNvGrpSpPr>
              <a:grpSpLocks/>
            </p:cNvGrpSpPr>
            <p:nvPr/>
          </p:nvGrpSpPr>
          <p:grpSpPr bwMode="auto">
            <a:xfrm>
              <a:off x="3563890" y="3692319"/>
              <a:ext cx="1147565" cy="939819"/>
              <a:chOff x="8578106" y="-279788"/>
              <a:chExt cx="2264729" cy="1894689"/>
            </a:xfrm>
          </p:grpSpPr>
          <p:cxnSp>
            <p:nvCxnSpPr>
              <p:cNvPr id="40" name="Connecteur droit 39">
                <a:extLst>
                  <a:ext uri="{FF2B5EF4-FFF2-40B4-BE49-F238E27FC236}">
                    <a16:creationId xmlns:a16="http://schemas.microsoft.com/office/drawing/2014/main" id="{F4C5DBCE-D4AD-4952-BC2C-BEC1BC1B5276}"/>
                  </a:ext>
                </a:extLst>
              </p:cNvPr>
              <p:cNvCxnSpPr>
                <a:cxnSpLocks/>
              </p:cNvCxnSpPr>
              <p:nvPr/>
            </p:nvCxnSpPr>
            <p:spPr>
              <a:xfrm flipH="1">
                <a:off x="9430362" y="654904"/>
                <a:ext cx="1412957" cy="96029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7F3DEEAE-6C3E-4BD1-B407-25EF580A06A8}"/>
                  </a:ext>
                </a:extLst>
              </p:cNvPr>
              <p:cNvCxnSpPr>
                <a:cxnSpLocks/>
              </p:cNvCxnSpPr>
              <p:nvPr/>
            </p:nvCxnSpPr>
            <p:spPr>
              <a:xfrm flipH="1" flipV="1">
                <a:off x="9430362" y="654904"/>
                <a:ext cx="1412957" cy="96029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510D0F-2BB2-450F-9ABB-B5B6CDC0E9A6}"/>
                  </a:ext>
                </a:extLst>
              </p:cNvPr>
              <p:cNvCxnSpPr>
                <a:cxnSpLocks/>
              </p:cNvCxnSpPr>
              <p:nvPr/>
            </p:nvCxnSpPr>
            <p:spPr>
              <a:xfrm flipH="1">
                <a:off x="8719182" y="-279786"/>
                <a:ext cx="983745" cy="87707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7C5015DD-1802-4061-86D6-4D61A4588D7E}"/>
                  </a:ext>
                </a:extLst>
              </p:cNvPr>
              <p:cNvCxnSpPr>
                <a:cxnSpLocks/>
              </p:cNvCxnSpPr>
              <p:nvPr/>
            </p:nvCxnSpPr>
            <p:spPr>
              <a:xfrm flipH="1" flipV="1">
                <a:off x="8578201" y="-279786"/>
                <a:ext cx="1124726" cy="87707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5" name="Groupe 5">
              <a:extLst>
                <a:ext uri="{FF2B5EF4-FFF2-40B4-BE49-F238E27FC236}">
                  <a16:creationId xmlns:a16="http://schemas.microsoft.com/office/drawing/2014/main" id="{F23BB49F-2E0F-466B-AC58-763B59A5BF78}"/>
                </a:ext>
              </a:extLst>
            </p:cNvPr>
            <p:cNvGrpSpPr>
              <a:grpSpLocks/>
            </p:cNvGrpSpPr>
            <p:nvPr/>
          </p:nvGrpSpPr>
          <p:grpSpPr bwMode="auto">
            <a:xfrm>
              <a:off x="509588" y="4168775"/>
              <a:ext cx="917575" cy="677863"/>
              <a:chOff x="9214172" y="504732"/>
              <a:chExt cx="1810840" cy="1366580"/>
            </a:xfrm>
          </p:grpSpPr>
          <p:cxnSp>
            <p:nvCxnSpPr>
              <p:cNvPr id="43" name="Connecteur droit 42">
                <a:extLst>
                  <a:ext uri="{FF2B5EF4-FFF2-40B4-BE49-F238E27FC236}">
                    <a16:creationId xmlns:a16="http://schemas.microsoft.com/office/drawing/2014/main" id="{39E45792-89CB-4B2D-BB80-41295C822312}"/>
                  </a:ext>
                </a:extLst>
              </p:cNvPr>
              <p:cNvCxnSpPr/>
              <p:nvPr/>
            </p:nvCxnSpPr>
            <p:spPr>
              <a:xfrm flipH="1">
                <a:off x="9223570" y="533298"/>
                <a:ext cx="1801442" cy="126759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C4F05D6-D322-4F53-901A-0E1BF54F63BD}"/>
                  </a:ext>
                </a:extLst>
              </p:cNvPr>
              <p:cNvCxnSpPr>
                <a:cxnSpLocks/>
              </p:cNvCxnSpPr>
              <p:nvPr/>
            </p:nvCxnSpPr>
            <p:spPr>
              <a:xfrm flipH="1" flipV="1">
                <a:off x="9214172" y="504488"/>
                <a:ext cx="1801440" cy="136682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6" name="Groupe 5">
              <a:extLst>
                <a:ext uri="{FF2B5EF4-FFF2-40B4-BE49-F238E27FC236}">
                  <a16:creationId xmlns:a16="http://schemas.microsoft.com/office/drawing/2014/main" id="{3D170EDB-E06B-48FD-A626-EE17053153A3}"/>
                </a:ext>
              </a:extLst>
            </p:cNvPr>
            <p:cNvGrpSpPr>
              <a:grpSpLocks/>
            </p:cNvGrpSpPr>
            <p:nvPr/>
          </p:nvGrpSpPr>
          <p:grpSpPr bwMode="auto">
            <a:xfrm>
              <a:off x="3059828" y="978800"/>
              <a:ext cx="2273303" cy="1679575"/>
              <a:chOff x="12280121" y="742185"/>
              <a:chExt cx="1810843" cy="1366580"/>
            </a:xfrm>
          </p:grpSpPr>
          <p:cxnSp>
            <p:nvCxnSpPr>
              <p:cNvPr id="46" name="Connecteur droit 45">
                <a:extLst>
                  <a:ext uri="{FF2B5EF4-FFF2-40B4-BE49-F238E27FC236}">
                    <a16:creationId xmlns:a16="http://schemas.microsoft.com/office/drawing/2014/main" id="{AA031403-1BFE-44C8-9DDD-3980216072E9}"/>
                  </a:ext>
                </a:extLst>
              </p:cNvPr>
              <p:cNvCxnSpPr/>
              <p:nvPr/>
            </p:nvCxnSpPr>
            <p:spPr>
              <a:xfrm flipH="1">
                <a:off x="12287139" y="771898"/>
                <a:ext cx="1803253" cy="1267348"/>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00870297-6933-430A-ABB4-ED549095676C}"/>
                  </a:ext>
                </a:extLst>
              </p:cNvPr>
              <p:cNvCxnSpPr>
                <a:cxnSpLocks/>
              </p:cNvCxnSpPr>
              <p:nvPr/>
            </p:nvCxnSpPr>
            <p:spPr>
              <a:xfrm flipH="1" flipV="1">
                <a:off x="12279551" y="742185"/>
                <a:ext cx="1803253" cy="1366823"/>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7" name="Groupe 5">
              <a:extLst>
                <a:ext uri="{FF2B5EF4-FFF2-40B4-BE49-F238E27FC236}">
                  <a16:creationId xmlns:a16="http://schemas.microsoft.com/office/drawing/2014/main" id="{DB2D2C05-7F2E-4EC7-B531-3286C5B1E7E9}"/>
                </a:ext>
              </a:extLst>
            </p:cNvPr>
            <p:cNvGrpSpPr>
              <a:grpSpLocks/>
            </p:cNvGrpSpPr>
            <p:nvPr/>
          </p:nvGrpSpPr>
          <p:grpSpPr bwMode="auto">
            <a:xfrm>
              <a:off x="6187132" y="987574"/>
              <a:ext cx="2273303" cy="1677987"/>
              <a:chOff x="9231123" y="449259"/>
              <a:chExt cx="1810842" cy="1366580"/>
            </a:xfrm>
          </p:grpSpPr>
          <p:cxnSp>
            <p:nvCxnSpPr>
              <p:cNvPr id="49" name="Connecteur droit 48">
                <a:extLst>
                  <a:ext uri="{FF2B5EF4-FFF2-40B4-BE49-F238E27FC236}">
                    <a16:creationId xmlns:a16="http://schemas.microsoft.com/office/drawing/2014/main" id="{53B13EC1-0249-4E62-899B-F4F0F61F260D}"/>
                  </a:ext>
                </a:extLst>
              </p:cNvPr>
              <p:cNvCxnSpPr/>
              <p:nvPr/>
            </p:nvCxnSpPr>
            <p:spPr>
              <a:xfrm flipH="1">
                <a:off x="9238197" y="479614"/>
                <a:ext cx="1803252" cy="1265961"/>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8988552-A3B9-46C5-BA70-BAE4EB01AE64}"/>
                  </a:ext>
                </a:extLst>
              </p:cNvPr>
              <p:cNvCxnSpPr>
                <a:cxnSpLocks/>
              </p:cNvCxnSpPr>
              <p:nvPr/>
            </p:nvCxnSpPr>
            <p:spPr>
              <a:xfrm flipH="1" flipV="1">
                <a:off x="9230610" y="449872"/>
                <a:ext cx="1803252" cy="136553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4" name="Groupe 13">
            <a:extLst>
              <a:ext uri="{FF2B5EF4-FFF2-40B4-BE49-F238E27FC236}">
                <a16:creationId xmlns:a16="http://schemas.microsoft.com/office/drawing/2014/main" id="{757318A4-7B93-4122-8899-70DCA3679109}"/>
              </a:ext>
            </a:extLst>
          </p:cNvPr>
          <p:cNvGrpSpPr>
            <a:grpSpLocks/>
          </p:cNvGrpSpPr>
          <p:nvPr/>
        </p:nvGrpSpPr>
        <p:grpSpPr bwMode="auto">
          <a:xfrm>
            <a:off x="-23813" y="539750"/>
            <a:ext cx="6819901" cy="4543425"/>
            <a:chOff x="-23114" y="539750"/>
            <a:chExt cx="6818662" cy="4543216"/>
          </a:xfrm>
        </p:grpSpPr>
        <p:pic>
          <p:nvPicPr>
            <p:cNvPr id="5" name="Image 4">
              <a:extLst>
                <a:ext uri="{FF2B5EF4-FFF2-40B4-BE49-F238E27FC236}">
                  <a16:creationId xmlns:a16="http://schemas.microsoft.com/office/drawing/2014/main" id="{0AECF1A8-5015-4F6E-92E8-8B4A8E6924AC}"/>
                </a:ext>
              </a:extLst>
            </p:cNvPr>
            <p:cNvPicPr>
              <a:picLocks noChangeAspect="1"/>
            </p:cNvPicPr>
            <p:nvPr/>
          </p:nvPicPr>
          <p:blipFill>
            <a:blip r:embed="rId14"/>
            <a:stretch>
              <a:fillRect/>
            </a:stretch>
          </p:blipFill>
          <p:spPr>
            <a:xfrm>
              <a:off x="5010678" y="4091800"/>
              <a:ext cx="991166" cy="991166"/>
            </a:xfrm>
            <a:prstGeom prst="rect">
              <a:avLst/>
            </a:prstGeom>
            <a:effectLst>
              <a:glow rad="228600">
                <a:schemeClr val="accent3">
                  <a:satMod val="175000"/>
                  <a:alpha val="40000"/>
                </a:schemeClr>
              </a:glow>
            </a:effectLst>
          </p:spPr>
        </p:pic>
        <p:pic>
          <p:nvPicPr>
            <p:cNvPr id="9" name="Image 8">
              <a:extLst>
                <a:ext uri="{FF2B5EF4-FFF2-40B4-BE49-F238E27FC236}">
                  <a16:creationId xmlns:a16="http://schemas.microsoft.com/office/drawing/2014/main" id="{C032B670-6010-4D48-95CA-8E511095F0C0}"/>
                </a:ext>
              </a:extLst>
            </p:cNvPr>
            <p:cNvPicPr>
              <a:picLocks noChangeAspect="1"/>
            </p:cNvPicPr>
            <p:nvPr/>
          </p:nvPicPr>
          <p:blipFill rotWithShape="1">
            <a:blip r:embed="rId15"/>
            <a:srcRect t="30400" b="28388"/>
            <a:stretch/>
          </p:blipFill>
          <p:spPr>
            <a:xfrm rot="203904">
              <a:off x="-23114" y="2454074"/>
              <a:ext cx="2513157" cy="1107606"/>
            </a:xfrm>
            <a:prstGeom prst="ellipse">
              <a:avLst/>
            </a:prstGeom>
            <a:ln w="12700" cap="rnd">
              <a:solidFill>
                <a:srgbClr val="00B050"/>
              </a:solidFill>
            </a:ln>
            <a:effectLst>
              <a:glow rad="139700">
                <a:schemeClr val="accent3">
                  <a:satMod val="175000"/>
                  <a:alpha val="40000"/>
                </a:schemeClr>
              </a:glow>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3" name="Image 12">
              <a:extLst>
                <a:ext uri="{FF2B5EF4-FFF2-40B4-BE49-F238E27FC236}">
                  <a16:creationId xmlns:a16="http://schemas.microsoft.com/office/drawing/2014/main" id="{6FF67467-90C3-4058-987A-464BE19C47CC}"/>
                </a:ext>
              </a:extLst>
            </p:cNvPr>
            <p:cNvPicPr>
              <a:picLocks noChangeAspect="1"/>
            </p:cNvPicPr>
            <p:nvPr/>
          </p:nvPicPr>
          <p:blipFill>
            <a:blip r:embed="rId16"/>
            <a:stretch>
              <a:fillRect/>
            </a:stretch>
          </p:blipFill>
          <p:spPr>
            <a:xfrm>
              <a:off x="4912518" y="539750"/>
              <a:ext cx="1883030" cy="403210"/>
            </a:xfrm>
            <a:prstGeom prst="rect">
              <a:avLst/>
            </a:prstGeom>
            <a:effectLst>
              <a:glow rad="228600">
                <a:schemeClr val="accent3">
                  <a:satMod val="175000"/>
                  <a:alpha val="40000"/>
                </a:schemeClr>
              </a:glow>
            </a:effectLst>
          </p:spPr>
        </p:pic>
      </p:grpSp>
      <p:grpSp>
        <p:nvGrpSpPr>
          <p:cNvPr id="114705" name="Groupe 28">
            <a:extLst>
              <a:ext uri="{FF2B5EF4-FFF2-40B4-BE49-F238E27FC236}">
                <a16:creationId xmlns:a16="http://schemas.microsoft.com/office/drawing/2014/main" id="{015446A7-6EB9-4087-BA5D-7D0E3CD5286A}"/>
              </a:ext>
            </a:extLst>
          </p:cNvPr>
          <p:cNvGrpSpPr>
            <a:grpSpLocks/>
          </p:cNvGrpSpPr>
          <p:nvPr/>
        </p:nvGrpSpPr>
        <p:grpSpPr bwMode="auto">
          <a:xfrm>
            <a:off x="8459788" y="87313"/>
            <a:ext cx="576262" cy="539750"/>
            <a:chOff x="8172450" y="50800"/>
            <a:chExt cx="792163" cy="792163"/>
          </a:xfrm>
        </p:grpSpPr>
        <p:grpSp>
          <p:nvGrpSpPr>
            <p:cNvPr id="114706" name="Groupe 4">
              <a:extLst>
                <a:ext uri="{FF2B5EF4-FFF2-40B4-BE49-F238E27FC236}">
                  <a16:creationId xmlns:a16="http://schemas.microsoft.com/office/drawing/2014/main" id="{04A17658-5A9F-4B1A-9C54-D39D418406DC}"/>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56" name="Forme libre 5">
                <a:extLst>
                  <a:ext uri="{FF2B5EF4-FFF2-40B4-BE49-F238E27FC236}">
                    <a16:creationId xmlns:a16="http://schemas.microsoft.com/office/drawing/2014/main" id="{0AA34690-BF24-40A1-B16F-577246B9DDC8}"/>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14709" name="Image 6">
                <a:extLst>
                  <a:ext uri="{FF2B5EF4-FFF2-40B4-BE49-F238E27FC236}">
                    <a16:creationId xmlns:a16="http://schemas.microsoft.com/office/drawing/2014/main" id="{33096C30-4283-412D-B502-EF5E934CE39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5" name="Connecteur droit 54">
              <a:extLst>
                <a:ext uri="{FF2B5EF4-FFF2-40B4-BE49-F238E27FC236}">
                  <a16:creationId xmlns:a16="http://schemas.microsoft.com/office/drawing/2014/main" id="{DBDE67CA-CAF7-4807-9952-A4C9089F143E}"/>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3D3E9D-8AFF-445A-8F56-4FCB5EBE1ADF}"/>
              </a:ext>
            </a:extLst>
          </p:cNvPr>
          <p:cNvSpPr>
            <a:spLocks noGrp="1"/>
          </p:cNvSpPr>
          <p:nvPr>
            <p:ph type="title"/>
          </p:nvPr>
        </p:nvSpPr>
        <p:spPr>
          <a:xfrm>
            <a:off x="827088" y="268288"/>
            <a:ext cx="8066087" cy="742950"/>
          </a:xfrm>
        </p:spPr>
        <p:txBody>
          <a:bodyPr/>
          <a:lstStyle/>
          <a:p>
            <a:pPr eaLnBrk="1" hangingPunct="1">
              <a:defRPr/>
            </a:pPr>
            <a:r>
              <a:rPr lang="fr-FR" dirty="0"/>
              <a:t>Exemples d’aides techniques pour malvoyants</a:t>
            </a:r>
            <a:endParaRPr lang="fr-FR" dirty="0">
              <a:solidFill>
                <a:srgbClr val="C00000"/>
              </a:solidFill>
            </a:endParaRPr>
          </a:p>
        </p:txBody>
      </p:sp>
      <p:sp>
        <p:nvSpPr>
          <p:cNvPr id="3" name="Espace réservé du contenu 2">
            <a:extLst>
              <a:ext uri="{FF2B5EF4-FFF2-40B4-BE49-F238E27FC236}">
                <a16:creationId xmlns:a16="http://schemas.microsoft.com/office/drawing/2014/main" id="{23F281D5-B040-4BC3-9B85-4DF3239DA8F3}"/>
              </a:ext>
            </a:extLst>
          </p:cNvPr>
          <p:cNvSpPr>
            <a:spLocks noGrp="1"/>
          </p:cNvSpPr>
          <p:nvPr>
            <p:ph sz="quarter" idx="10"/>
          </p:nvPr>
        </p:nvSpPr>
        <p:spPr>
          <a:xfrm>
            <a:off x="1042988" y="771525"/>
            <a:ext cx="5356225" cy="3671888"/>
          </a:xfrm>
        </p:spPr>
        <p:txBody>
          <a:bodyPr/>
          <a:lstStyle/>
          <a:p>
            <a:pPr eaLnBrk="1" hangingPunct="1">
              <a:buClr>
                <a:srgbClr val="FF6600"/>
              </a:buClr>
              <a:buSzPct val="125000"/>
              <a:defRPr/>
            </a:pPr>
            <a:r>
              <a:rPr lang="fr-FR" dirty="0"/>
              <a:t>Un logiciel (</a:t>
            </a:r>
            <a:r>
              <a:rPr lang="fr-FR" dirty="0">
                <a:solidFill>
                  <a:srgbClr val="FF6600"/>
                </a:solidFill>
              </a:rPr>
              <a:t>Zoomtext, Supernova</a:t>
            </a:r>
            <a:r>
              <a:rPr lang="fr-FR" dirty="0"/>
              <a:t>) qui permet de :</a:t>
            </a:r>
          </a:p>
          <a:p>
            <a:pPr marL="466725" lvl="2" indent="-285750" eaLnBrk="1" hangingPunct="1">
              <a:spcBef>
                <a:spcPts val="1800"/>
              </a:spcBef>
              <a:buClr>
                <a:srgbClr val="FF6600"/>
              </a:buClr>
              <a:buSzPct val="125000"/>
              <a:defRPr/>
            </a:pPr>
            <a:r>
              <a:rPr lang="fr-FR" dirty="0"/>
              <a:t>Zoomer tout ou ponctuellement</a:t>
            </a:r>
          </a:p>
          <a:p>
            <a:pPr marL="466725" lvl="2" indent="-285750" eaLnBrk="1" hangingPunct="1">
              <a:spcBef>
                <a:spcPts val="1800"/>
              </a:spcBef>
              <a:buClr>
                <a:srgbClr val="FF6600"/>
              </a:buClr>
              <a:buSzPct val="125000"/>
              <a:defRPr/>
            </a:pPr>
            <a:r>
              <a:rPr lang="fr-FR" dirty="0"/>
              <a:t>Ajuster les couleurs</a:t>
            </a:r>
          </a:p>
          <a:p>
            <a:pPr marL="466725" lvl="2" indent="-285750" eaLnBrk="1" hangingPunct="1">
              <a:spcBef>
                <a:spcPts val="1800"/>
              </a:spcBef>
              <a:buClr>
                <a:srgbClr val="FF6600"/>
              </a:buClr>
              <a:buSzPct val="125000"/>
              <a:defRPr/>
            </a:pPr>
            <a:r>
              <a:rPr lang="fr-FR" dirty="0"/>
              <a:t>Régler le curseur et le focus pour retrouver sa souris</a:t>
            </a:r>
          </a:p>
        </p:txBody>
      </p:sp>
      <p:pic>
        <p:nvPicPr>
          <p:cNvPr id="13" name="Image 12" title="Loupe écran PC et téléphone">
            <a:extLst>
              <a:ext uri="{FF2B5EF4-FFF2-40B4-BE49-F238E27FC236}">
                <a16:creationId xmlns:a16="http://schemas.microsoft.com/office/drawing/2014/main" id="{BCE8599C-4FAC-40C6-A7CB-AEFB88AB0A44}"/>
              </a:ext>
            </a:extLst>
          </p:cNvPr>
          <p:cNvPicPr>
            <a:picLocks noChangeAspect="1"/>
          </p:cNvPicPr>
          <p:nvPr/>
        </p:nvPicPr>
        <p:blipFill>
          <a:blip r:embed="rId3"/>
          <a:stretch>
            <a:fillRect/>
          </a:stretch>
        </p:blipFill>
        <p:spPr>
          <a:xfrm>
            <a:off x="5999163" y="771525"/>
            <a:ext cx="2101850" cy="903288"/>
          </a:xfrm>
          <a:prstGeom prst="rect">
            <a:avLst/>
          </a:prstGeom>
        </p:spPr>
      </p:pic>
      <p:grpSp>
        <p:nvGrpSpPr>
          <p:cNvPr id="116741" name="Groupe 9">
            <a:extLst>
              <a:ext uri="{FF2B5EF4-FFF2-40B4-BE49-F238E27FC236}">
                <a16:creationId xmlns:a16="http://schemas.microsoft.com/office/drawing/2014/main" id="{860139E8-E04B-44CE-9C33-52A3D71B2BEB}"/>
              </a:ext>
            </a:extLst>
          </p:cNvPr>
          <p:cNvGrpSpPr>
            <a:grpSpLocks/>
          </p:cNvGrpSpPr>
          <p:nvPr/>
        </p:nvGrpSpPr>
        <p:grpSpPr bwMode="auto">
          <a:xfrm>
            <a:off x="6661150" y="1876425"/>
            <a:ext cx="2422525" cy="2232025"/>
            <a:chOff x="5577219" y="2218493"/>
            <a:chExt cx="2690800" cy="2441489"/>
          </a:xfrm>
        </p:grpSpPr>
        <p:pic>
          <p:nvPicPr>
            <p:cNvPr id="116751" name="Picture 9" descr="zoom">
              <a:extLst>
                <a:ext uri="{FF2B5EF4-FFF2-40B4-BE49-F238E27FC236}">
                  <a16:creationId xmlns:a16="http://schemas.microsoft.com/office/drawing/2014/main" id="{AB65A243-55DB-400F-9C56-86EB1FA6F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919" y="3524125"/>
              <a:ext cx="2451100" cy="113585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16752" name="Picture 10" descr="sans zoom">
              <a:extLst>
                <a:ext uri="{FF2B5EF4-FFF2-40B4-BE49-F238E27FC236}">
                  <a16:creationId xmlns:a16="http://schemas.microsoft.com/office/drawing/2014/main" id="{00DF01A2-FB55-4616-87FB-1DA0DC5852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7219" y="2218493"/>
              <a:ext cx="2235200"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3DCF3FD-4FAB-4D8F-AA06-532B1CE6123D}"/>
                </a:ext>
              </a:extLst>
            </p:cNvPr>
            <p:cNvSpPr/>
            <p:nvPr/>
          </p:nvSpPr>
          <p:spPr>
            <a:xfrm>
              <a:off x="5577219" y="2218493"/>
              <a:ext cx="791723" cy="4254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cxnSp>
          <p:nvCxnSpPr>
            <p:cNvPr id="8" name="Connecteur droit 7">
              <a:extLst>
                <a:ext uri="{FF2B5EF4-FFF2-40B4-BE49-F238E27FC236}">
                  <a16:creationId xmlns:a16="http://schemas.microsoft.com/office/drawing/2014/main" id="{2A186232-5922-45A0-9DDE-8E5D00691D1B}"/>
                </a:ext>
              </a:extLst>
            </p:cNvPr>
            <p:cNvCxnSpPr>
              <a:cxnSpLocks/>
              <a:stCxn id="116751" idx="0"/>
            </p:cNvCxnSpPr>
            <p:nvPr/>
          </p:nvCxnSpPr>
          <p:spPr>
            <a:xfrm flipH="1" flipV="1">
              <a:off x="5873454" y="2643931"/>
              <a:ext cx="1169070" cy="8803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6" name="Picture 4">
            <a:extLst>
              <a:ext uri="{FF2B5EF4-FFF2-40B4-BE49-F238E27FC236}">
                <a16:creationId xmlns:a16="http://schemas.microsoft.com/office/drawing/2014/main" id="{09E0C857-276D-4007-9BE0-9614B78139A8}"/>
              </a:ext>
            </a:extLst>
          </p:cNvPr>
          <p:cNvPicPr>
            <a:picLocks noChangeAspect="1" noChangeArrowheads="1"/>
          </p:cNvPicPr>
          <p:nvPr/>
        </p:nvPicPr>
        <p:blipFill>
          <a:blip r:embed="rId6" cstate="print"/>
          <a:srcRect/>
          <a:stretch>
            <a:fillRect/>
          </a:stretch>
        </p:blipFill>
        <p:spPr bwMode="auto">
          <a:xfrm>
            <a:off x="76960" y="2557769"/>
            <a:ext cx="2307781" cy="1053345"/>
          </a:xfrm>
          <a:prstGeom prst="rect">
            <a:avLst/>
          </a:prstGeom>
          <a:no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pic>
      <p:pic>
        <p:nvPicPr>
          <p:cNvPr id="17" name="Picture 2">
            <a:extLst>
              <a:ext uri="{FF2B5EF4-FFF2-40B4-BE49-F238E27FC236}">
                <a16:creationId xmlns:a16="http://schemas.microsoft.com/office/drawing/2014/main" id="{D6C4767B-E50D-43C4-B981-7BE608E983A3}"/>
              </a:ext>
            </a:extLst>
          </p:cNvPr>
          <p:cNvPicPr>
            <a:picLocks noChangeAspect="1" noChangeArrowheads="1"/>
          </p:cNvPicPr>
          <p:nvPr/>
        </p:nvPicPr>
        <p:blipFill>
          <a:blip r:embed="rId7"/>
          <a:srcRect/>
          <a:stretch>
            <a:fillRect/>
          </a:stretch>
        </p:blipFill>
        <p:spPr bwMode="auto">
          <a:xfrm>
            <a:off x="738188" y="3133725"/>
            <a:ext cx="2097087" cy="946150"/>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15" name="Picture 3">
            <a:extLst>
              <a:ext uri="{FF2B5EF4-FFF2-40B4-BE49-F238E27FC236}">
                <a16:creationId xmlns:a16="http://schemas.microsoft.com/office/drawing/2014/main" id="{C42A7405-D2B5-4342-A58C-0580908BF980}"/>
              </a:ext>
            </a:extLst>
          </p:cNvPr>
          <p:cNvPicPr>
            <a:picLocks noChangeAspect="1" noChangeArrowheads="1"/>
          </p:cNvPicPr>
          <p:nvPr/>
        </p:nvPicPr>
        <p:blipFill>
          <a:blip r:embed="rId8" cstate="print"/>
          <a:srcRect/>
          <a:stretch>
            <a:fillRect/>
          </a:stretch>
        </p:blipFill>
        <p:spPr bwMode="auto">
          <a:xfrm>
            <a:off x="1466050" y="3795341"/>
            <a:ext cx="2100972" cy="946747"/>
          </a:xfrm>
          <a:prstGeom prst="rect">
            <a:avLst/>
          </a:prstGeom>
          <a:no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p:spPr>
      </p:pic>
      <p:pic>
        <p:nvPicPr>
          <p:cNvPr id="116745" name="Image 8">
            <a:extLst>
              <a:ext uri="{FF2B5EF4-FFF2-40B4-BE49-F238E27FC236}">
                <a16:creationId xmlns:a16="http://schemas.microsoft.com/office/drawing/2014/main" id="{75A642EF-5E8B-437A-87AB-13EF12FD3B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9050" y="2984500"/>
            <a:ext cx="2735263"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746" name="Groupe 28">
            <a:extLst>
              <a:ext uri="{FF2B5EF4-FFF2-40B4-BE49-F238E27FC236}">
                <a16:creationId xmlns:a16="http://schemas.microsoft.com/office/drawing/2014/main" id="{02DEBFAB-B5F6-405B-BF39-F93BE1C135E3}"/>
              </a:ext>
            </a:extLst>
          </p:cNvPr>
          <p:cNvGrpSpPr>
            <a:grpSpLocks/>
          </p:cNvGrpSpPr>
          <p:nvPr/>
        </p:nvGrpSpPr>
        <p:grpSpPr bwMode="auto">
          <a:xfrm>
            <a:off x="8459788" y="87313"/>
            <a:ext cx="576262" cy="539750"/>
            <a:chOff x="8172450" y="50800"/>
            <a:chExt cx="792163" cy="792163"/>
          </a:xfrm>
        </p:grpSpPr>
        <p:grpSp>
          <p:nvGrpSpPr>
            <p:cNvPr id="116747" name="Groupe 4">
              <a:extLst>
                <a:ext uri="{FF2B5EF4-FFF2-40B4-BE49-F238E27FC236}">
                  <a16:creationId xmlns:a16="http://schemas.microsoft.com/office/drawing/2014/main" id="{10A08E33-2566-491F-B287-7A45D784D2DB}"/>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24" name="Forme libre 5">
                <a:extLst>
                  <a:ext uri="{FF2B5EF4-FFF2-40B4-BE49-F238E27FC236}">
                    <a16:creationId xmlns:a16="http://schemas.microsoft.com/office/drawing/2014/main" id="{34E73805-2B93-4724-9D51-FBEC45FB1199}"/>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16750" name="Image 6">
                <a:extLst>
                  <a:ext uri="{FF2B5EF4-FFF2-40B4-BE49-F238E27FC236}">
                    <a16:creationId xmlns:a16="http://schemas.microsoft.com/office/drawing/2014/main" id="{7D887ABF-8220-4177-9A9C-7329693B4F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3" name="Connecteur droit 22">
              <a:extLst>
                <a:ext uri="{FF2B5EF4-FFF2-40B4-BE49-F238E27FC236}">
                  <a16:creationId xmlns:a16="http://schemas.microsoft.com/office/drawing/2014/main" id="{0F03B71E-5F2E-4792-BCF1-457CABF5D4ED}"/>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contenu 16">
            <a:extLst>
              <a:ext uri="{FF2B5EF4-FFF2-40B4-BE49-F238E27FC236}">
                <a16:creationId xmlns:a16="http://schemas.microsoft.com/office/drawing/2014/main" id="{03951CC6-87E1-461A-AA88-5BD53FC3E4F2}"/>
              </a:ext>
            </a:extLst>
          </p:cNvPr>
          <p:cNvSpPr>
            <a:spLocks noGrp="1"/>
          </p:cNvSpPr>
          <p:nvPr>
            <p:ph sz="half" idx="10"/>
          </p:nvPr>
        </p:nvSpPr>
        <p:spPr>
          <a:xfrm>
            <a:off x="4500563" y="85725"/>
            <a:ext cx="4319587" cy="4967288"/>
          </a:xfrm>
        </p:spPr>
        <p:txBody>
          <a:bodyPr>
            <a:normAutofit fontScale="62500" lnSpcReduction="20000"/>
          </a:bodyPr>
          <a:lstStyle/>
          <a:p>
            <a:pPr>
              <a:defRPr/>
            </a:pPr>
            <a:r>
              <a:rPr lang="fr-FR" sz="2200" dirty="0">
                <a:solidFill>
                  <a:srgbClr val="FF6600"/>
                </a:solidFill>
              </a:rPr>
              <a:t>Situations de handicap numérique</a:t>
            </a:r>
          </a:p>
          <a:p>
            <a:pPr>
              <a:lnSpc>
                <a:spcPct val="110000"/>
              </a:lnSpc>
              <a:spcBef>
                <a:spcPts val="1200"/>
              </a:spcBef>
              <a:spcAft>
                <a:spcPts val="600"/>
              </a:spcAft>
              <a:defRPr/>
            </a:pPr>
            <a:r>
              <a:rPr lang="fr-FR" sz="1800" dirty="0">
                <a:latin typeface="Helvetica 55 Roman" panose="020B0604020202020204" pitchFamily="34" charset="0"/>
              </a:rPr>
              <a:t>Quand une application ou un site n’est pas entièrement pilotable </a:t>
            </a:r>
            <a:br>
              <a:rPr lang="fr-FR" sz="1800" dirty="0">
                <a:latin typeface="Helvetica 55 Roman" panose="020B0604020202020204" pitchFamily="34" charset="0"/>
              </a:rPr>
            </a:br>
            <a:r>
              <a:rPr lang="fr-FR" sz="1800" dirty="0">
                <a:latin typeface="Helvetica 55 Roman" panose="020B0604020202020204" pitchFamily="34" charset="0"/>
              </a:rPr>
              <a:t>au clavier  et </a:t>
            </a:r>
            <a:r>
              <a:rPr lang="fr-FR" sz="1800" dirty="0">
                <a:solidFill>
                  <a:srgbClr val="FF6600"/>
                </a:solidFill>
                <a:latin typeface="+mn-lt"/>
              </a:rPr>
              <a:t>nécessite une souris</a:t>
            </a:r>
            <a:r>
              <a:rPr lang="fr-FR" sz="1800" dirty="0">
                <a:latin typeface="Helvetica 55 Roman" panose="020B0604020202020204" pitchFamily="34" charset="0"/>
              </a:rPr>
              <a:t>. Par exemple, s'il est obligé d’utiliser un sélectionneur pour saisir une date, sans souris s'est vraiment compliqué.</a:t>
            </a:r>
          </a:p>
          <a:p>
            <a:pPr>
              <a:lnSpc>
                <a:spcPct val="110000"/>
              </a:lnSpc>
              <a:spcBef>
                <a:spcPts val="1200"/>
              </a:spcBef>
              <a:spcAft>
                <a:spcPts val="600"/>
              </a:spcAft>
              <a:defRPr/>
            </a:pPr>
            <a:r>
              <a:rPr lang="fr-FR" sz="1800" dirty="0">
                <a:latin typeface="Helvetica 55 Roman" panose="020B0604020202020204" pitchFamily="34" charset="0"/>
              </a:rPr>
              <a:t>Si le </a:t>
            </a:r>
            <a:r>
              <a:rPr lang="fr-FR" sz="1800" dirty="0">
                <a:solidFill>
                  <a:srgbClr val="FF6600"/>
                </a:solidFill>
                <a:latin typeface="+mn-lt"/>
              </a:rPr>
              <a:t>focus n’est pas clairement visible à l’écran </a:t>
            </a:r>
            <a:r>
              <a:rPr lang="fr-FR" sz="1800" dirty="0">
                <a:latin typeface="Helvetica 55 Roman" panose="020B0604020202020204" pitchFamily="34" charset="0"/>
              </a:rPr>
              <a:t>et qu’il est obligé de jouer avec la touche Tab pour repérer l’élément cliquable</a:t>
            </a:r>
          </a:p>
          <a:p>
            <a:pPr>
              <a:lnSpc>
                <a:spcPct val="110000"/>
              </a:lnSpc>
              <a:spcBef>
                <a:spcPts val="1200"/>
              </a:spcBef>
              <a:spcAft>
                <a:spcPts val="600"/>
              </a:spcAft>
              <a:defRPr/>
            </a:pPr>
            <a:r>
              <a:rPr lang="fr-FR" sz="1800" dirty="0">
                <a:latin typeface="Helvetica 55 Roman" panose="020B0604020202020204" pitchFamily="34" charset="0"/>
              </a:rPr>
              <a:t>Quand un message d’erreur dans un formulaire est </a:t>
            </a:r>
            <a:r>
              <a:rPr lang="fr-FR" sz="1800" dirty="0">
                <a:solidFill>
                  <a:srgbClr val="FF6600"/>
                </a:solidFill>
                <a:latin typeface="+mn-lt"/>
              </a:rPr>
              <a:t>écrit petit et/ou peu contrasté </a:t>
            </a:r>
            <a:r>
              <a:rPr lang="fr-FR" sz="1800" dirty="0">
                <a:latin typeface="Helvetica 55 Roman" panose="020B0604020202020204" pitchFamily="34" charset="0"/>
              </a:rPr>
              <a:t>avec le fond et qu’il ne peut pas le lire</a:t>
            </a:r>
          </a:p>
          <a:p>
            <a:pPr>
              <a:lnSpc>
                <a:spcPct val="110000"/>
              </a:lnSpc>
              <a:spcBef>
                <a:spcPts val="1200"/>
              </a:spcBef>
              <a:spcAft>
                <a:spcPts val="600"/>
              </a:spcAft>
              <a:defRPr/>
            </a:pPr>
            <a:r>
              <a:rPr lang="fr-FR" sz="1800" dirty="0">
                <a:latin typeface="Helvetica 55 Roman" panose="020B0604020202020204" pitchFamily="34" charset="0"/>
              </a:rPr>
              <a:t>Quand il doit cliquer sur un lien ou une </a:t>
            </a:r>
            <a:r>
              <a:rPr lang="fr-FR" sz="1800" dirty="0">
                <a:solidFill>
                  <a:srgbClr val="FF6600"/>
                </a:solidFill>
                <a:latin typeface="+mn-lt"/>
              </a:rPr>
              <a:t>case à cocher minuscule</a:t>
            </a:r>
          </a:p>
          <a:p>
            <a:pPr>
              <a:lnSpc>
                <a:spcPct val="110000"/>
              </a:lnSpc>
              <a:spcBef>
                <a:spcPts val="1200"/>
              </a:spcBef>
              <a:spcAft>
                <a:spcPts val="600"/>
              </a:spcAft>
              <a:defRPr/>
            </a:pPr>
            <a:r>
              <a:rPr lang="fr-FR" sz="1800" dirty="0">
                <a:latin typeface="Helvetica 55 Roman" panose="020B0604020202020204" pitchFamily="34" charset="0"/>
              </a:rPr>
              <a:t>Quand il est bloqué dans sa navigation par </a:t>
            </a:r>
            <a:r>
              <a:rPr lang="fr-FR" sz="1800" dirty="0">
                <a:solidFill>
                  <a:srgbClr val="FF6600"/>
                </a:solidFill>
                <a:latin typeface="+mn-lt"/>
              </a:rPr>
              <a:t>un Captcha graphique</a:t>
            </a:r>
            <a:r>
              <a:rPr lang="fr-FR" sz="1800" dirty="0">
                <a:latin typeface="Helvetica 55 Roman" panose="020B0604020202020204" pitchFamily="34" charset="0"/>
              </a:rPr>
              <a:t>, notamment ceux où il faut reproduire des lettres de biais ou brouillés</a:t>
            </a:r>
          </a:p>
          <a:p>
            <a:pPr>
              <a:lnSpc>
                <a:spcPct val="110000"/>
              </a:lnSpc>
              <a:spcBef>
                <a:spcPts val="1200"/>
              </a:spcBef>
              <a:spcAft>
                <a:spcPts val="600"/>
              </a:spcAft>
              <a:defRPr/>
            </a:pPr>
            <a:r>
              <a:rPr lang="fr-FR" sz="1800" dirty="0">
                <a:latin typeface="Helvetica 55 Roman" panose="020B0604020202020204" pitchFamily="34" charset="0"/>
              </a:rPr>
              <a:t>Quand il a besoin de </a:t>
            </a:r>
            <a:r>
              <a:rPr lang="fr-FR" sz="1800" dirty="0">
                <a:solidFill>
                  <a:srgbClr val="FF6600"/>
                </a:solidFill>
                <a:latin typeface="+mn-lt"/>
              </a:rPr>
              <a:t>zoomer</a:t>
            </a:r>
            <a:r>
              <a:rPr lang="fr-FR" sz="1800" dirty="0">
                <a:latin typeface="Helvetica 55 Roman" panose="020B0604020202020204" pitchFamily="34" charset="0"/>
              </a:rPr>
              <a:t> le texte et se retrouve avec </a:t>
            </a:r>
            <a:r>
              <a:rPr lang="fr-FR" sz="1800" dirty="0">
                <a:solidFill>
                  <a:srgbClr val="FF6600"/>
                </a:solidFill>
                <a:latin typeface="+mn-lt"/>
              </a:rPr>
              <a:t>36 ascenseurs</a:t>
            </a:r>
            <a:r>
              <a:rPr lang="fr-FR" sz="1800" dirty="0">
                <a:latin typeface="Helvetica 55 Roman" panose="020B0604020202020204" pitchFamily="34" charset="0"/>
              </a:rPr>
              <a:t>.</a:t>
            </a:r>
          </a:p>
          <a:p>
            <a:pPr>
              <a:lnSpc>
                <a:spcPct val="110000"/>
              </a:lnSpc>
              <a:spcBef>
                <a:spcPts val="1200"/>
              </a:spcBef>
              <a:spcAft>
                <a:spcPts val="600"/>
              </a:spcAft>
              <a:defRPr/>
            </a:pPr>
            <a:r>
              <a:rPr lang="fr-FR" sz="1800" dirty="0">
                <a:latin typeface="Helvetica 55 Roman" panose="020B0604020202020204" pitchFamily="34" charset="0"/>
              </a:rPr>
              <a:t>Si une </a:t>
            </a:r>
            <a:r>
              <a:rPr lang="fr-FR" sz="1800" dirty="0">
                <a:solidFill>
                  <a:srgbClr val="FF6600"/>
                </a:solidFill>
                <a:latin typeface="+mn-lt"/>
              </a:rPr>
              <a:t>info bulle s’ouvre loin du déclencheur </a:t>
            </a:r>
            <a:r>
              <a:rPr lang="fr-FR" sz="1800" dirty="0">
                <a:latin typeface="Helvetica 55 Roman" panose="020B0604020202020204" pitchFamily="34" charset="0"/>
              </a:rPr>
              <a:t>et n’apparaît pas dans la fenêtre du zoom voire se referme quand il déplace la souris</a:t>
            </a:r>
          </a:p>
          <a:p>
            <a:pPr>
              <a:lnSpc>
                <a:spcPct val="110000"/>
              </a:lnSpc>
              <a:spcBef>
                <a:spcPts val="1200"/>
              </a:spcBef>
              <a:spcAft>
                <a:spcPts val="600"/>
              </a:spcAft>
              <a:defRPr/>
            </a:pPr>
            <a:r>
              <a:rPr lang="fr-FR" sz="1800" dirty="0">
                <a:latin typeface="Helvetica 55 Roman" panose="020B0604020202020204" pitchFamily="34" charset="0"/>
              </a:rPr>
              <a:t>Si </a:t>
            </a:r>
            <a:r>
              <a:rPr lang="fr-FR" sz="1800" dirty="0">
                <a:solidFill>
                  <a:srgbClr val="FF6600"/>
                </a:solidFill>
                <a:latin typeface="+mn-lt"/>
              </a:rPr>
              <a:t>un lien s’ouvre</a:t>
            </a:r>
            <a:r>
              <a:rPr lang="fr-FR" sz="1800" dirty="0">
                <a:latin typeface="Helvetica 55 Roman" panose="020B0604020202020204" pitchFamily="34" charset="0"/>
              </a:rPr>
              <a:t> dans un nouvel onglet qui se trouve être </a:t>
            </a:r>
            <a:r>
              <a:rPr lang="fr-FR" sz="1800" dirty="0">
                <a:solidFill>
                  <a:srgbClr val="FF6600"/>
                </a:solidFill>
                <a:latin typeface="+mn-lt"/>
              </a:rPr>
              <a:t>en dehors de sa zone de visualisation, sans qu'il en soit averti</a:t>
            </a:r>
            <a:r>
              <a:rPr lang="fr-FR" sz="1800" dirty="0">
                <a:latin typeface="Helvetica 55 Roman" panose="020B0604020202020204" pitchFamily="34" charset="0"/>
              </a:rPr>
              <a:t>.</a:t>
            </a:r>
          </a:p>
          <a:p>
            <a:pPr>
              <a:lnSpc>
                <a:spcPct val="110000"/>
              </a:lnSpc>
              <a:spcBef>
                <a:spcPts val="1200"/>
              </a:spcBef>
              <a:spcAft>
                <a:spcPts val="600"/>
              </a:spcAft>
              <a:defRPr/>
            </a:pPr>
            <a:r>
              <a:rPr lang="fr-FR" sz="1800" dirty="0">
                <a:latin typeface="Helvetica 55 Roman" panose="020B0604020202020204" pitchFamily="34" charset="0"/>
              </a:rPr>
              <a:t>Quand un </a:t>
            </a:r>
            <a:r>
              <a:rPr lang="fr-FR" sz="1800" dirty="0">
                <a:solidFill>
                  <a:srgbClr val="FF6600"/>
                </a:solidFill>
                <a:latin typeface="+mn-lt"/>
              </a:rPr>
              <a:t>texte défile dans un Gif animé </a:t>
            </a:r>
            <a:r>
              <a:rPr lang="fr-FR" sz="1800" dirty="0">
                <a:latin typeface="Helvetica 55 Roman" panose="020B0604020202020204" pitchFamily="34" charset="0"/>
              </a:rPr>
              <a:t>et qu’il ne peut pas le lire</a:t>
            </a:r>
          </a:p>
        </p:txBody>
      </p:sp>
      <p:pic>
        <p:nvPicPr>
          <p:cNvPr id="118787" name="Espace réservé du contenu 5">
            <a:extLst>
              <a:ext uri="{FF2B5EF4-FFF2-40B4-BE49-F238E27FC236}">
                <a16:creationId xmlns:a16="http://schemas.microsoft.com/office/drawing/2014/main" id="{13486297-E74C-44AD-B0E9-B2519DA0E4A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71550" y="665163"/>
            <a:ext cx="3071813" cy="368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8788" name="Groupe 28">
            <a:extLst>
              <a:ext uri="{FF2B5EF4-FFF2-40B4-BE49-F238E27FC236}">
                <a16:creationId xmlns:a16="http://schemas.microsoft.com/office/drawing/2014/main" id="{E4418516-F126-4D9F-938E-48E29DB9454E}"/>
              </a:ext>
            </a:extLst>
          </p:cNvPr>
          <p:cNvGrpSpPr>
            <a:grpSpLocks/>
          </p:cNvGrpSpPr>
          <p:nvPr/>
        </p:nvGrpSpPr>
        <p:grpSpPr bwMode="auto">
          <a:xfrm>
            <a:off x="8459788" y="87313"/>
            <a:ext cx="576262" cy="539750"/>
            <a:chOff x="8172450" y="50800"/>
            <a:chExt cx="792163" cy="792163"/>
          </a:xfrm>
        </p:grpSpPr>
        <p:grpSp>
          <p:nvGrpSpPr>
            <p:cNvPr id="118790" name="Groupe 4">
              <a:extLst>
                <a:ext uri="{FF2B5EF4-FFF2-40B4-BE49-F238E27FC236}">
                  <a16:creationId xmlns:a16="http://schemas.microsoft.com/office/drawing/2014/main" id="{369DEDD4-20DE-4775-B54A-B56722DE836A}"/>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2" name="Forme libre 5">
                <a:extLst>
                  <a:ext uri="{FF2B5EF4-FFF2-40B4-BE49-F238E27FC236}">
                    <a16:creationId xmlns:a16="http://schemas.microsoft.com/office/drawing/2014/main" id="{4F9F28D0-855E-4549-8977-9494D7E955EA}"/>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18793" name="Image 6">
                <a:extLst>
                  <a:ext uri="{FF2B5EF4-FFF2-40B4-BE49-F238E27FC236}">
                    <a16:creationId xmlns:a16="http://schemas.microsoft.com/office/drawing/2014/main" id="{A8C8EC1F-93F9-407E-AFF1-3B3301940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 name="Connecteur droit 10">
              <a:extLst>
                <a:ext uri="{FF2B5EF4-FFF2-40B4-BE49-F238E27FC236}">
                  <a16:creationId xmlns:a16="http://schemas.microsoft.com/office/drawing/2014/main" id="{999B24C2-A085-472B-A47B-5F308C8B709E}"/>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9" name="ZoneTexte 8">
            <a:extLst>
              <a:ext uri="{FF2B5EF4-FFF2-40B4-BE49-F238E27FC236}">
                <a16:creationId xmlns:a16="http://schemas.microsoft.com/office/drawing/2014/main" id="{61F138F2-211E-4FE2-B7C2-00E29910ABC7}"/>
              </a:ext>
            </a:extLst>
          </p:cNvPr>
          <p:cNvSpPr txBox="1"/>
          <p:nvPr/>
        </p:nvSpPr>
        <p:spPr>
          <a:xfrm>
            <a:off x="3780284" y="468359"/>
            <a:ext cx="4752528" cy="430887"/>
          </a:xfrm>
          <a:prstGeom prst="rect">
            <a:avLst/>
          </a:prstGeom>
        </p:spPr>
        <p:txBody>
          <a:bodyPr lIns="0" tIns="0" rIns="0" bIns="0">
            <a:spAutoFit/>
          </a:bodyPr>
          <a:lstStyle/>
          <a:p>
            <a:pPr>
              <a:defRPr/>
            </a:pPr>
            <a:r>
              <a:rPr lang="fr-FR" dirty="0">
                <a:highlight>
                  <a:srgbClr val="FFFF00"/>
                </a:highlight>
              </a:rPr>
              <a:t>Sur toutes ces diapos : mettre texte dans commentaire et extraire un résumer</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7AEF8-F0A9-4AD8-AD58-D7D6BD766BD2}"/>
              </a:ext>
            </a:extLst>
          </p:cNvPr>
          <p:cNvSpPr>
            <a:spLocks noGrp="1"/>
          </p:cNvSpPr>
          <p:nvPr>
            <p:ph type="title"/>
          </p:nvPr>
        </p:nvSpPr>
        <p:spPr>
          <a:xfrm>
            <a:off x="222250" y="-20638"/>
            <a:ext cx="8586788" cy="857251"/>
          </a:xfrm>
        </p:spPr>
        <p:txBody>
          <a:bodyPr/>
          <a:lstStyle/>
          <a:p>
            <a:pPr>
              <a:defRPr/>
            </a:pPr>
            <a:r>
              <a:rPr lang="fr-FR" sz="2400" dirty="0">
                <a:solidFill>
                  <a:schemeClr val="bg2"/>
                </a:solidFill>
              </a:rPr>
              <a:t>Préconisé pour l’accessibilité aux malvoyants</a:t>
            </a:r>
          </a:p>
        </p:txBody>
      </p:sp>
      <p:grpSp>
        <p:nvGrpSpPr>
          <p:cNvPr id="120835" name="Groupe 20">
            <a:extLst>
              <a:ext uri="{FF2B5EF4-FFF2-40B4-BE49-F238E27FC236}">
                <a16:creationId xmlns:a16="http://schemas.microsoft.com/office/drawing/2014/main" id="{2CCE64FC-7DD1-47BE-BF98-BBB2F9791E39}"/>
              </a:ext>
            </a:extLst>
          </p:cNvPr>
          <p:cNvGrpSpPr>
            <a:grpSpLocks/>
          </p:cNvGrpSpPr>
          <p:nvPr/>
        </p:nvGrpSpPr>
        <p:grpSpPr bwMode="auto">
          <a:xfrm>
            <a:off x="268288" y="1419225"/>
            <a:ext cx="3240087" cy="1882775"/>
            <a:chOff x="6286227" y="2787774"/>
            <a:chExt cx="2030189" cy="1366000"/>
          </a:xfrm>
        </p:grpSpPr>
        <p:pic>
          <p:nvPicPr>
            <p:cNvPr id="120842" name="Image 5">
              <a:extLst>
                <a:ext uri="{FF2B5EF4-FFF2-40B4-BE49-F238E27FC236}">
                  <a16:creationId xmlns:a16="http://schemas.microsoft.com/office/drawing/2014/main" id="{C69FB8C3-89D4-47E3-9CDC-88E7D4DAA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3593"/>
            <a:stretch>
              <a:fillRect/>
            </a:stretch>
          </p:blipFill>
          <p:spPr bwMode="auto">
            <a:xfrm>
              <a:off x="6286227" y="2787774"/>
              <a:ext cx="2030189" cy="136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DE945A85-29B4-4AE5-A20A-6610AA293285}"/>
                </a:ext>
              </a:extLst>
            </p:cNvPr>
            <p:cNvSpPr/>
            <p:nvPr/>
          </p:nvSpPr>
          <p:spPr>
            <a:xfrm>
              <a:off x="6304132" y="2816569"/>
              <a:ext cx="1062343" cy="624260"/>
            </a:xfrm>
            <a:prstGeom prst="rect">
              <a:avLst/>
            </a:prstGeom>
            <a:solidFill>
              <a:srgbClr val="717171">
                <a:alpha val="6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50" dirty="0">
                  <a:solidFill>
                    <a:schemeClr val="bg1"/>
                  </a:solidFill>
                </a:rPr>
                <a:t>ZOOM</a:t>
              </a:r>
            </a:p>
            <a:p>
              <a:pPr algn="ctr">
                <a:defRPr/>
              </a:pPr>
              <a:r>
                <a:rPr lang="fr-FR" sz="900" dirty="0">
                  <a:solidFill>
                    <a:schemeClr val="bg1"/>
                  </a:solidFill>
                </a:rPr>
                <a:t>utilisateur</a:t>
              </a:r>
            </a:p>
          </p:txBody>
        </p:sp>
        <p:sp>
          <p:nvSpPr>
            <p:cNvPr id="8" name="Rectangle 7">
              <a:extLst>
                <a:ext uri="{FF2B5EF4-FFF2-40B4-BE49-F238E27FC236}">
                  <a16:creationId xmlns:a16="http://schemas.microsoft.com/office/drawing/2014/main" id="{5A7E1B42-8E77-4CAA-8E96-C67F8EF7D0FB}"/>
                </a:ext>
              </a:extLst>
            </p:cNvPr>
            <p:cNvSpPr/>
            <p:nvPr/>
          </p:nvSpPr>
          <p:spPr>
            <a:xfrm>
              <a:off x="7366475" y="3572130"/>
              <a:ext cx="720165" cy="347835"/>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t>popup</a:t>
              </a:r>
            </a:p>
          </p:txBody>
        </p:sp>
      </p:grpSp>
      <p:graphicFrame>
        <p:nvGraphicFramePr>
          <p:cNvPr id="37" name="Espace réservé du contenu 16">
            <a:extLst>
              <a:ext uri="{FF2B5EF4-FFF2-40B4-BE49-F238E27FC236}">
                <a16:creationId xmlns:a16="http://schemas.microsoft.com/office/drawing/2014/main" id="{D3489AD8-4653-4F1C-BAA7-9FE4D5F479A2}"/>
              </a:ext>
            </a:extLst>
          </p:cNvPr>
          <p:cNvGraphicFramePr>
            <a:graphicFrameLocks noGrp="1"/>
          </p:cNvGraphicFramePr>
          <p:nvPr>
            <p:ph sz="quarter" idx="13"/>
          </p:nvPr>
        </p:nvGraphicFramePr>
        <p:xfrm>
          <a:off x="3841427" y="771550"/>
          <a:ext cx="4626062" cy="3744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0837" name="Groupe 28">
            <a:extLst>
              <a:ext uri="{FF2B5EF4-FFF2-40B4-BE49-F238E27FC236}">
                <a16:creationId xmlns:a16="http://schemas.microsoft.com/office/drawing/2014/main" id="{92DC8C46-43B1-4E92-8DC0-8858354D33AC}"/>
              </a:ext>
            </a:extLst>
          </p:cNvPr>
          <p:cNvGrpSpPr>
            <a:grpSpLocks/>
          </p:cNvGrpSpPr>
          <p:nvPr/>
        </p:nvGrpSpPr>
        <p:grpSpPr bwMode="auto">
          <a:xfrm>
            <a:off x="8459788" y="87313"/>
            <a:ext cx="576262" cy="539750"/>
            <a:chOff x="8172450" y="50800"/>
            <a:chExt cx="792163" cy="792163"/>
          </a:xfrm>
        </p:grpSpPr>
        <p:grpSp>
          <p:nvGrpSpPr>
            <p:cNvPr id="120838" name="Groupe 4">
              <a:extLst>
                <a:ext uri="{FF2B5EF4-FFF2-40B4-BE49-F238E27FC236}">
                  <a16:creationId xmlns:a16="http://schemas.microsoft.com/office/drawing/2014/main" id="{F65F9D60-A3EA-44D3-9A3A-AF78C5E8A4D8}"/>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6" name="Forme libre 5">
                <a:extLst>
                  <a:ext uri="{FF2B5EF4-FFF2-40B4-BE49-F238E27FC236}">
                    <a16:creationId xmlns:a16="http://schemas.microsoft.com/office/drawing/2014/main" id="{CABB2C67-8B87-4FA7-B425-5615FC164C14}"/>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20841" name="Image 6">
                <a:extLst>
                  <a:ext uri="{FF2B5EF4-FFF2-40B4-BE49-F238E27FC236}">
                    <a16:creationId xmlns:a16="http://schemas.microsoft.com/office/drawing/2014/main" id="{46D8DE5D-21F9-4462-A513-15B53C5A87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 name="Connecteur droit 14">
              <a:extLst>
                <a:ext uri="{FF2B5EF4-FFF2-40B4-BE49-F238E27FC236}">
                  <a16:creationId xmlns:a16="http://schemas.microsoft.com/office/drawing/2014/main" id="{153506FB-57E6-46AF-9737-03C2042BF7A2}"/>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quot;&quot;">
            <a:extLst>
              <a:ext uri="{FF2B5EF4-FFF2-40B4-BE49-F238E27FC236}">
                <a16:creationId xmlns:a16="http://schemas.microsoft.com/office/drawing/2014/main" id="{A8D1299B-BD21-414C-9B38-81A5D49565D8}"/>
              </a:ext>
            </a:extLst>
          </p:cNvPr>
          <p:cNvSpPr/>
          <p:nvPr/>
        </p:nvSpPr>
        <p:spPr>
          <a:xfrm>
            <a:off x="684213" y="1362075"/>
            <a:ext cx="6983412" cy="252413"/>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4" name="Demi-tour 3" descr="&quot;&quot;">
            <a:extLst>
              <a:ext uri="{FF2B5EF4-FFF2-40B4-BE49-F238E27FC236}">
                <a16:creationId xmlns:a16="http://schemas.microsoft.com/office/drawing/2014/main" id="{B026EDCC-B808-477C-8346-64459CADA3F5}"/>
              </a:ext>
            </a:extLst>
          </p:cNvPr>
          <p:cNvSpPr/>
          <p:nvPr/>
        </p:nvSpPr>
        <p:spPr>
          <a:xfrm rot="5400000">
            <a:off x="7304881" y="1727994"/>
            <a:ext cx="1770063" cy="1044575"/>
          </a:xfrm>
          <a:prstGeom prst="uturnArrow">
            <a:avLst>
              <a:gd name="adj1" fmla="val 24165"/>
              <a:gd name="adj2" fmla="val 24094"/>
              <a:gd name="adj3" fmla="val 0"/>
              <a:gd name="adj4" fmla="val 43750"/>
              <a:gd name="adj5" fmla="val 75000"/>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9" name="Rectangle 8" descr="&quot;&quot;">
            <a:extLst>
              <a:ext uri="{FF2B5EF4-FFF2-40B4-BE49-F238E27FC236}">
                <a16:creationId xmlns:a16="http://schemas.microsoft.com/office/drawing/2014/main" id="{F20391EF-C44A-4B68-93D9-D3B1254E1DF2}"/>
              </a:ext>
            </a:extLst>
          </p:cNvPr>
          <p:cNvSpPr/>
          <p:nvPr/>
        </p:nvSpPr>
        <p:spPr>
          <a:xfrm>
            <a:off x="1154113" y="2760663"/>
            <a:ext cx="6784975" cy="252412"/>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6" name="Rectangle 15" descr="&quot;&quot;">
            <a:extLst>
              <a:ext uri="{FF2B5EF4-FFF2-40B4-BE49-F238E27FC236}">
                <a16:creationId xmlns:a16="http://schemas.microsoft.com/office/drawing/2014/main" id="{E0EEA6AB-627F-4718-822E-B35D2CB4A61D}"/>
              </a:ext>
            </a:extLst>
          </p:cNvPr>
          <p:cNvSpPr/>
          <p:nvPr/>
        </p:nvSpPr>
        <p:spPr>
          <a:xfrm>
            <a:off x="1154113" y="4333875"/>
            <a:ext cx="7666037" cy="252413"/>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8" name="Demi-tour 17" descr="&quot;&quot;">
            <a:extLst>
              <a:ext uri="{FF2B5EF4-FFF2-40B4-BE49-F238E27FC236}">
                <a16:creationId xmlns:a16="http://schemas.microsoft.com/office/drawing/2014/main" id="{15C5AFEC-B01B-4BD5-969A-4BABCF011143}"/>
              </a:ext>
            </a:extLst>
          </p:cNvPr>
          <p:cNvSpPr/>
          <p:nvPr/>
        </p:nvSpPr>
        <p:spPr>
          <a:xfrm rot="5400000" flipV="1">
            <a:off x="-250825" y="3228976"/>
            <a:ext cx="1971675" cy="1035050"/>
          </a:xfrm>
          <a:prstGeom prst="uturnArrow">
            <a:avLst>
              <a:gd name="adj1" fmla="val 24165"/>
              <a:gd name="adj2" fmla="val 25000"/>
              <a:gd name="adj3" fmla="val 0"/>
              <a:gd name="adj4" fmla="val 43750"/>
              <a:gd name="adj5" fmla="val 99340"/>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1" name="Ellipse 10">
            <a:extLst>
              <a:ext uri="{FF2B5EF4-FFF2-40B4-BE49-F238E27FC236}">
                <a16:creationId xmlns:a16="http://schemas.microsoft.com/office/drawing/2014/main" id="{477574F5-6445-4A91-AF45-623C84A47E8F}"/>
              </a:ext>
            </a:extLst>
          </p:cNvPr>
          <p:cNvSpPr/>
          <p:nvPr/>
        </p:nvSpPr>
        <p:spPr>
          <a:xfrm>
            <a:off x="541338" y="1362075"/>
            <a:ext cx="288925" cy="287338"/>
          </a:xfrm>
          <a:prstGeom prst="ellipse">
            <a:avLst/>
          </a:prstGeom>
          <a:solidFill>
            <a:schemeClr val="bg1"/>
          </a:solidFill>
          <a:ln w="101600" cmpd="thickThi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71688" name="Freeform 34">
            <a:extLst>
              <a:ext uri="{FF2B5EF4-FFF2-40B4-BE49-F238E27FC236}">
                <a16:creationId xmlns:a16="http://schemas.microsoft.com/office/drawing/2014/main" id="{D23FC8DB-1C98-44A6-9DF5-F6D3FC02C039}"/>
              </a:ext>
            </a:extLst>
          </p:cNvPr>
          <p:cNvSpPr>
            <a:spLocks noEditPoints="1"/>
          </p:cNvSpPr>
          <p:nvPr/>
        </p:nvSpPr>
        <p:spPr bwMode="auto">
          <a:xfrm>
            <a:off x="182563" y="1347788"/>
            <a:ext cx="215900" cy="323850"/>
          </a:xfrm>
          <a:custGeom>
            <a:avLst/>
            <a:gdLst>
              <a:gd name="T0" fmla="*/ 2147483646 w 734"/>
              <a:gd name="T1" fmla="*/ 2147483646 h 1133"/>
              <a:gd name="T2" fmla="*/ 2147483646 w 734"/>
              <a:gd name="T3" fmla="*/ 2147483646 h 1133"/>
              <a:gd name="T4" fmla="*/ 2147483646 w 734"/>
              <a:gd name="T5" fmla="*/ 2147483646 h 1133"/>
              <a:gd name="T6" fmla="*/ 0 w 734"/>
              <a:gd name="T7" fmla="*/ 2147483646 h 1133"/>
              <a:gd name="T8" fmla="*/ 0 w 734"/>
              <a:gd name="T9" fmla="*/ 2147483646 h 1133"/>
              <a:gd name="T10" fmla="*/ 0 w 734"/>
              <a:gd name="T11" fmla="*/ 2147483646 h 1133"/>
              <a:gd name="T12" fmla="*/ 2147483646 w 734"/>
              <a:gd name="T13" fmla="*/ 2147483646 h 1133"/>
              <a:gd name="T14" fmla="*/ 2147483646 w 734"/>
              <a:gd name="T15" fmla="*/ 2147483646 h 1133"/>
              <a:gd name="T16" fmla="*/ 2147483646 w 734"/>
              <a:gd name="T17" fmla="*/ 2147483646 h 1133"/>
              <a:gd name="T18" fmla="*/ 2147483646 w 734"/>
              <a:gd name="T19" fmla="*/ 2147483646 h 1133"/>
              <a:gd name="T20" fmla="*/ 2147483646 w 734"/>
              <a:gd name="T21" fmla="*/ 2147483646 h 1133"/>
              <a:gd name="T22" fmla="*/ 2147483646 w 734"/>
              <a:gd name="T23" fmla="*/ 2147483646 h 1133"/>
              <a:gd name="T24" fmla="*/ 2147483646 w 734"/>
              <a:gd name="T25" fmla="*/ 0 h 1133"/>
              <a:gd name="T26" fmla="*/ 2147483646 w 734"/>
              <a:gd name="T27" fmla="*/ 2147483646 h 1133"/>
              <a:gd name="T28" fmla="*/ 2147483646 w 734"/>
              <a:gd name="T29" fmla="*/ 2147483646 h 11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34" h="1133">
                <a:moveTo>
                  <a:pt x="577" y="463"/>
                </a:moveTo>
                <a:cubicBezTo>
                  <a:pt x="522" y="515"/>
                  <a:pt x="448" y="547"/>
                  <a:pt x="367" y="547"/>
                </a:cubicBezTo>
                <a:cubicBezTo>
                  <a:pt x="286" y="547"/>
                  <a:pt x="212" y="515"/>
                  <a:pt x="157" y="463"/>
                </a:cubicBezTo>
                <a:cubicBezTo>
                  <a:pt x="65" y="513"/>
                  <a:pt x="3" y="609"/>
                  <a:pt x="0" y="720"/>
                </a:cubicBezTo>
                <a:cubicBezTo>
                  <a:pt x="0" y="720"/>
                  <a:pt x="0" y="720"/>
                  <a:pt x="0" y="720"/>
                </a:cubicBezTo>
                <a:cubicBezTo>
                  <a:pt x="0" y="1000"/>
                  <a:pt x="0" y="1000"/>
                  <a:pt x="0" y="1000"/>
                </a:cubicBezTo>
                <a:cubicBezTo>
                  <a:pt x="0" y="1074"/>
                  <a:pt x="60" y="1133"/>
                  <a:pt x="134" y="1133"/>
                </a:cubicBezTo>
                <a:cubicBezTo>
                  <a:pt x="734" y="1133"/>
                  <a:pt x="734" y="1133"/>
                  <a:pt x="734" y="1133"/>
                </a:cubicBezTo>
                <a:cubicBezTo>
                  <a:pt x="734" y="727"/>
                  <a:pt x="734" y="727"/>
                  <a:pt x="734" y="727"/>
                </a:cubicBezTo>
                <a:cubicBezTo>
                  <a:pt x="734" y="613"/>
                  <a:pt x="670" y="514"/>
                  <a:pt x="577" y="463"/>
                </a:cubicBezTo>
                <a:close/>
                <a:moveTo>
                  <a:pt x="367" y="480"/>
                </a:moveTo>
                <a:cubicBezTo>
                  <a:pt x="500" y="480"/>
                  <a:pt x="607" y="373"/>
                  <a:pt x="607" y="240"/>
                </a:cubicBezTo>
                <a:cubicBezTo>
                  <a:pt x="607" y="107"/>
                  <a:pt x="500" y="0"/>
                  <a:pt x="367" y="0"/>
                </a:cubicBezTo>
                <a:cubicBezTo>
                  <a:pt x="234" y="0"/>
                  <a:pt x="127" y="107"/>
                  <a:pt x="127" y="240"/>
                </a:cubicBezTo>
                <a:cubicBezTo>
                  <a:pt x="127" y="373"/>
                  <a:pt x="234" y="480"/>
                  <a:pt x="367" y="4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 name="Ellipse 33">
            <a:extLst>
              <a:ext uri="{FF2B5EF4-FFF2-40B4-BE49-F238E27FC236}">
                <a16:creationId xmlns:a16="http://schemas.microsoft.com/office/drawing/2014/main" id="{B6B156C9-CE99-440B-A253-1036BBA1A9B1}"/>
              </a:ext>
            </a:extLst>
          </p:cNvPr>
          <p:cNvSpPr/>
          <p:nvPr/>
        </p:nvSpPr>
        <p:spPr>
          <a:xfrm>
            <a:off x="8770938" y="4308475"/>
            <a:ext cx="288925" cy="288925"/>
          </a:xfrm>
          <a:prstGeom prst="ellipse">
            <a:avLst/>
          </a:prstGeom>
          <a:solidFill>
            <a:schemeClr val="bg1"/>
          </a:solidFill>
          <a:ln w="101600" cmpd="thickThi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8" name="Titre 7">
            <a:extLst>
              <a:ext uri="{FF2B5EF4-FFF2-40B4-BE49-F238E27FC236}">
                <a16:creationId xmlns:a16="http://schemas.microsoft.com/office/drawing/2014/main" id="{5936B76E-6655-4C18-8237-589B40930F57}"/>
              </a:ext>
            </a:extLst>
          </p:cNvPr>
          <p:cNvSpPr>
            <a:spLocks noGrp="1"/>
          </p:cNvSpPr>
          <p:nvPr>
            <p:ph type="title"/>
          </p:nvPr>
        </p:nvSpPr>
        <p:spPr>
          <a:xfrm>
            <a:off x="827088" y="268288"/>
            <a:ext cx="8066087" cy="742950"/>
          </a:xfrm>
        </p:spPr>
        <p:txBody>
          <a:bodyPr/>
          <a:lstStyle/>
          <a:p>
            <a:pPr>
              <a:defRPr/>
            </a:pPr>
            <a:r>
              <a:rPr lang="fr-FR" sz="2000" dirty="0"/>
              <a:t>Un parcours pour comprendre chaque handicap </a:t>
            </a:r>
            <a:br>
              <a:rPr lang="fr-FR" sz="2800" dirty="0">
                <a:solidFill>
                  <a:schemeClr val="tx1">
                    <a:lumMod val="50000"/>
                    <a:lumOff val="50000"/>
                  </a:schemeClr>
                </a:solidFill>
              </a:rPr>
            </a:br>
            <a:endParaRPr lang="fr-FR" dirty="0"/>
          </a:p>
        </p:txBody>
      </p:sp>
      <p:sp>
        <p:nvSpPr>
          <p:cNvPr id="23" name="Rectangle 22">
            <a:extLst>
              <a:ext uri="{FF2B5EF4-FFF2-40B4-BE49-F238E27FC236}">
                <a16:creationId xmlns:a16="http://schemas.microsoft.com/office/drawing/2014/main" id="{B3788C2B-4D27-4C1A-97FE-8533E7B61279}"/>
              </a:ext>
            </a:extLst>
          </p:cNvPr>
          <p:cNvSpPr/>
          <p:nvPr/>
        </p:nvSpPr>
        <p:spPr>
          <a:xfrm>
            <a:off x="53975" y="1635125"/>
            <a:ext cx="484188" cy="338138"/>
          </a:xfrm>
          <a:prstGeom prst="rect">
            <a:avLst/>
          </a:prstGeom>
        </p:spPr>
        <p:txBody>
          <a:bodyPr wrap="none">
            <a:spAutoFit/>
          </a:bodyPr>
          <a:lstStyle/>
          <a:p>
            <a:pPr>
              <a:defRPr/>
            </a:pPr>
            <a:r>
              <a:rPr lang="fr-FR" sz="1600" spc="-20" dirty="0">
                <a:latin typeface="Helvetica 75 Bold" panose="020B0804020202020204" pitchFamily="34" charset="0"/>
                <a:ea typeface="+mj-ea"/>
                <a:cs typeface="+mj-cs"/>
              </a:rPr>
              <a:t>CH</a:t>
            </a:r>
            <a:endParaRPr lang="fr-FR" dirty="0"/>
          </a:p>
        </p:txBody>
      </p:sp>
      <p:sp>
        <p:nvSpPr>
          <p:cNvPr id="22" name="Rectangle à coins arrondis 12">
            <a:extLst>
              <a:ext uri="{FF2B5EF4-FFF2-40B4-BE49-F238E27FC236}">
                <a16:creationId xmlns:a16="http://schemas.microsoft.com/office/drawing/2014/main" id="{7981D961-2644-4B99-A7EF-A1F09840BD54}"/>
              </a:ext>
            </a:extLst>
          </p:cNvPr>
          <p:cNvSpPr/>
          <p:nvPr/>
        </p:nvSpPr>
        <p:spPr>
          <a:xfrm>
            <a:off x="3722688" y="987425"/>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Bio</a:t>
            </a:r>
          </a:p>
        </p:txBody>
      </p:sp>
      <p:sp>
        <p:nvSpPr>
          <p:cNvPr id="27" name="Rectangle à coins arrondis 25">
            <a:extLst>
              <a:ext uri="{FF2B5EF4-FFF2-40B4-BE49-F238E27FC236}">
                <a16:creationId xmlns:a16="http://schemas.microsoft.com/office/drawing/2014/main" id="{05565D4D-0415-4BB2-9E2D-748D2F0B222B}"/>
              </a:ext>
            </a:extLst>
          </p:cNvPr>
          <p:cNvSpPr/>
          <p:nvPr/>
        </p:nvSpPr>
        <p:spPr>
          <a:xfrm>
            <a:off x="1201738" y="1044575"/>
            <a:ext cx="1620837" cy="706438"/>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Explication sur ce handicap</a:t>
            </a:r>
          </a:p>
        </p:txBody>
      </p:sp>
      <p:sp>
        <p:nvSpPr>
          <p:cNvPr id="31" name="Rectangle à coins arrondis 25">
            <a:extLst>
              <a:ext uri="{FF2B5EF4-FFF2-40B4-BE49-F238E27FC236}">
                <a16:creationId xmlns:a16="http://schemas.microsoft.com/office/drawing/2014/main" id="{EF2753DD-115D-42A4-915F-F5C8DF037C9C}"/>
              </a:ext>
            </a:extLst>
          </p:cNvPr>
          <p:cNvSpPr/>
          <p:nvPr/>
        </p:nvSpPr>
        <p:spPr>
          <a:xfrm>
            <a:off x="1617663" y="2549525"/>
            <a:ext cx="1619250" cy="706438"/>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Poste de travail habituel : usage impossible, ajout</a:t>
            </a:r>
          </a:p>
        </p:txBody>
      </p:sp>
      <p:sp>
        <p:nvSpPr>
          <p:cNvPr id="32" name="Rectangle à coins arrondis 12">
            <a:extLst>
              <a:ext uri="{FF2B5EF4-FFF2-40B4-BE49-F238E27FC236}">
                <a16:creationId xmlns:a16="http://schemas.microsoft.com/office/drawing/2014/main" id="{64ABF620-4AA5-4A7A-8A5F-9D89711E262E}"/>
              </a:ext>
            </a:extLst>
          </p:cNvPr>
          <p:cNvSpPr/>
          <p:nvPr/>
        </p:nvSpPr>
        <p:spPr>
          <a:xfrm>
            <a:off x="6319838" y="987425"/>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passion, attentes, habitudes, frustrations</a:t>
            </a:r>
          </a:p>
        </p:txBody>
      </p:sp>
      <p:sp>
        <p:nvSpPr>
          <p:cNvPr id="33" name="Rectangle à coins arrondis 25">
            <a:extLst>
              <a:ext uri="{FF2B5EF4-FFF2-40B4-BE49-F238E27FC236}">
                <a16:creationId xmlns:a16="http://schemas.microsoft.com/office/drawing/2014/main" id="{54EF1E23-32A2-4B14-A692-AC717DFE962E}"/>
              </a:ext>
            </a:extLst>
          </p:cNvPr>
          <p:cNvSpPr/>
          <p:nvPr/>
        </p:nvSpPr>
        <p:spPr>
          <a:xfrm>
            <a:off x="1116013" y="4130675"/>
            <a:ext cx="1619250" cy="708025"/>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Quels logiciels possibles</a:t>
            </a:r>
          </a:p>
        </p:txBody>
      </p:sp>
      <p:sp>
        <p:nvSpPr>
          <p:cNvPr id="35" name="Rectangle à coins arrondis 12">
            <a:extLst>
              <a:ext uri="{FF2B5EF4-FFF2-40B4-BE49-F238E27FC236}">
                <a16:creationId xmlns:a16="http://schemas.microsoft.com/office/drawing/2014/main" id="{5BA460BE-B9AC-4047-9B68-46EA0830FF72}"/>
              </a:ext>
            </a:extLst>
          </p:cNvPr>
          <p:cNvSpPr/>
          <p:nvPr/>
        </p:nvSpPr>
        <p:spPr>
          <a:xfrm>
            <a:off x="3600450" y="4132263"/>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situation de handicap numérique</a:t>
            </a:r>
          </a:p>
        </p:txBody>
      </p:sp>
      <p:sp>
        <p:nvSpPr>
          <p:cNvPr id="36" name="Rectangle à coins arrondis 25">
            <a:extLst>
              <a:ext uri="{FF2B5EF4-FFF2-40B4-BE49-F238E27FC236}">
                <a16:creationId xmlns:a16="http://schemas.microsoft.com/office/drawing/2014/main" id="{BD39F7A6-5B6A-49CF-85D5-B2A378C3A137}"/>
              </a:ext>
            </a:extLst>
          </p:cNvPr>
          <p:cNvSpPr/>
          <p:nvPr/>
        </p:nvSpPr>
        <p:spPr>
          <a:xfrm>
            <a:off x="6192838" y="4087813"/>
            <a:ext cx="1619250" cy="708025"/>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Préconisations en conception numérique</a:t>
            </a:r>
          </a:p>
        </p:txBody>
      </p:sp>
      <p:grpSp>
        <p:nvGrpSpPr>
          <p:cNvPr id="71699" name="Groupe 18" descr="présentation d'un poste de travail numérique  en open space avec PC, un écran, une souris, un mobile, un casque audio avec micro, des documents papiers  et des stylos">
            <a:extLst>
              <a:ext uri="{FF2B5EF4-FFF2-40B4-BE49-F238E27FC236}">
                <a16:creationId xmlns:a16="http://schemas.microsoft.com/office/drawing/2014/main" id="{EAB1549D-91D2-42AC-8720-CE120B9496A5}"/>
              </a:ext>
            </a:extLst>
          </p:cNvPr>
          <p:cNvGrpSpPr>
            <a:grpSpLocks/>
          </p:cNvGrpSpPr>
          <p:nvPr/>
        </p:nvGrpSpPr>
        <p:grpSpPr bwMode="auto">
          <a:xfrm>
            <a:off x="4298950" y="2001838"/>
            <a:ext cx="3727450" cy="1770062"/>
            <a:chOff x="0" y="249528"/>
            <a:chExt cx="9144000" cy="4644444"/>
          </a:xfrm>
        </p:grpSpPr>
        <p:pic>
          <p:nvPicPr>
            <p:cNvPr id="71701" name="Image 9">
              <a:extLst>
                <a:ext uri="{FF2B5EF4-FFF2-40B4-BE49-F238E27FC236}">
                  <a16:creationId xmlns:a16="http://schemas.microsoft.com/office/drawing/2014/main" id="{0211365A-A0AB-4B2E-99A5-D8057C9C0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2" name="Image 16">
              <a:extLst>
                <a:ext uri="{FF2B5EF4-FFF2-40B4-BE49-F238E27FC236}">
                  <a16:creationId xmlns:a16="http://schemas.microsoft.com/office/drawing/2014/main" id="{6656BB0B-ADEF-4A26-9D88-EFF454EFE0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700" name="ZoneTexte 9">
            <a:extLst>
              <a:ext uri="{FF2B5EF4-FFF2-40B4-BE49-F238E27FC236}">
                <a16:creationId xmlns:a16="http://schemas.microsoft.com/office/drawing/2014/main" id="{B95E9A94-9B70-4FEA-A120-0A6A2752E578}"/>
              </a:ext>
            </a:extLst>
          </p:cNvPr>
          <p:cNvSpPr txBox="1">
            <a:spLocks noChangeArrowheads="1"/>
          </p:cNvSpPr>
          <p:nvPr/>
        </p:nvSpPr>
        <p:spPr bwMode="auto">
          <a:xfrm rot="-2129701">
            <a:off x="6818313" y="2332038"/>
            <a:ext cx="11731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t>en open space</a:t>
            </a:r>
          </a:p>
        </p:txBody>
      </p:sp>
    </p:spTree>
    <p:custDataLst>
      <p:tags r:id="rId1"/>
    </p:custData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354F504-EC83-43A6-A956-5C64C43F9EB7}"/>
              </a:ext>
            </a:extLst>
          </p:cNvPr>
          <p:cNvSpPr>
            <a:spLocks noGrp="1"/>
          </p:cNvSpPr>
          <p:nvPr>
            <p:ph type="title"/>
          </p:nvPr>
        </p:nvSpPr>
        <p:spPr>
          <a:xfrm>
            <a:off x="827088" y="1419225"/>
            <a:ext cx="6337300" cy="2881313"/>
          </a:xfrm>
        </p:spPr>
        <p:txBody>
          <a:bodyPr/>
          <a:lstStyle/>
          <a:p>
            <a:pPr>
              <a:defRPr/>
            </a:pPr>
            <a:r>
              <a:rPr lang="fr-FR" dirty="0"/>
              <a:t>Handicap trouble DYS </a:t>
            </a:r>
            <a:br>
              <a:rPr lang="fr-FR" dirty="0"/>
            </a:br>
            <a:r>
              <a:rPr lang="fr-FR" dirty="0"/>
              <a:t>et TDAH</a:t>
            </a:r>
          </a:p>
        </p:txBody>
      </p:sp>
      <p:grpSp>
        <p:nvGrpSpPr>
          <p:cNvPr id="122883" name="Groupe 6">
            <a:extLst>
              <a:ext uri="{FF2B5EF4-FFF2-40B4-BE49-F238E27FC236}">
                <a16:creationId xmlns:a16="http://schemas.microsoft.com/office/drawing/2014/main" id="{05FF07CD-D223-44BC-83E1-92F98D2DF9EF}"/>
              </a:ext>
            </a:extLst>
          </p:cNvPr>
          <p:cNvGrpSpPr>
            <a:grpSpLocks/>
          </p:cNvGrpSpPr>
          <p:nvPr/>
        </p:nvGrpSpPr>
        <p:grpSpPr bwMode="auto">
          <a:xfrm>
            <a:off x="8294688" y="123825"/>
            <a:ext cx="671512" cy="658813"/>
            <a:chOff x="8294688" y="123825"/>
            <a:chExt cx="671512" cy="658813"/>
          </a:xfrm>
        </p:grpSpPr>
        <p:grpSp>
          <p:nvGrpSpPr>
            <p:cNvPr id="122884" name="Groupe 13">
              <a:extLst>
                <a:ext uri="{FF2B5EF4-FFF2-40B4-BE49-F238E27FC236}">
                  <a16:creationId xmlns:a16="http://schemas.microsoft.com/office/drawing/2014/main" id="{8F9A587B-463D-4A87-8909-42024904499C}"/>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8" name="Forme libre 17">
                <a:extLst>
                  <a:ext uri="{FF2B5EF4-FFF2-40B4-BE49-F238E27FC236}">
                    <a16:creationId xmlns:a16="http://schemas.microsoft.com/office/drawing/2014/main" id="{ED904FD6-72D9-45FA-BD2E-7762415503CA}"/>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2888" name="Image 15">
                <a:extLst>
                  <a:ext uri="{FF2B5EF4-FFF2-40B4-BE49-F238E27FC236}">
                    <a16:creationId xmlns:a16="http://schemas.microsoft.com/office/drawing/2014/main" id="{E4BD6A72-55A5-41C6-AAD9-78E0C81C0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Ellipse 5">
              <a:extLst>
                <a:ext uri="{FF2B5EF4-FFF2-40B4-BE49-F238E27FC236}">
                  <a16:creationId xmlns:a16="http://schemas.microsoft.com/office/drawing/2014/main" id="{A04C368B-D31D-4F1B-9E9B-2C71E0FA2C86}"/>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2886" name="Image 10">
              <a:extLst>
                <a:ext uri="{FF2B5EF4-FFF2-40B4-BE49-F238E27FC236}">
                  <a16:creationId xmlns:a16="http://schemas.microsoft.com/office/drawing/2014/main" id="{97858BAD-D8CD-4BA8-8B42-B559535AC3E1}"/>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8C370D0-4980-4034-B04D-995F0339827E}"/>
              </a:ext>
            </a:extLst>
          </p:cNvPr>
          <p:cNvSpPr>
            <a:spLocks noGrp="1"/>
          </p:cNvSpPr>
          <p:nvPr>
            <p:ph type="title"/>
          </p:nvPr>
        </p:nvSpPr>
        <p:spPr>
          <a:xfrm>
            <a:off x="827088" y="268288"/>
            <a:ext cx="8066087" cy="742950"/>
          </a:xfrm>
        </p:spPr>
        <p:txBody>
          <a:bodyPr/>
          <a:lstStyle/>
          <a:p>
            <a:pPr>
              <a:defRPr/>
            </a:pPr>
            <a:r>
              <a:rPr lang="fr-FR" dirty="0"/>
              <a:t>Sur ce handicap des troubles DYS </a:t>
            </a:r>
            <a:br>
              <a:rPr lang="fr-FR" dirty="0"/>
            </a:br>
            <a:r>
              <a:rPr lang="fr-FR" sz="2000" dirty="0"/>
              <a:t>dont 3 DYS sur le numérique</a:t>
            </a:r>
            <a:endParaRPr lang="fr-FR" dirty="0"/>
          </a:p>
        </p:txBody>
      </p:sp>
      <p:sp>
        <p:nvSpPr>
          <p:cNvPr id="6" name="Espace réservé du contenu 5">
            <a:extLst>
              <a:ext uri="{FF2B5EF4-FFF2-40B4-BE49-F238E27FC236}">
                <a16:creationId xmlns:a16="http://schemas.microsoft.com/office/drawing/2014/main" id="{02A3F1F0-3D97-4DD6-A7FB-EE58B43F86D2}"/>
              </a:ext>
            </a:extLst>
          </p:cNvPr>
          <p:cNvSpPr>
            <a:spLocks noGrp="1"/>
          </p:cNvSpPr>
          <p:nvPr>
            <p:ph sz="half" idx="1"/>
          </p:nvPr>
        </p:nvSpPr>
        <p:spPr>
          <a:xfrm>
            <a:off x="107950" y="1397000"/>
            <a:ext cx="4751388" cy="3257550"/>
          </a:xfrm>
        </p:spPr>
        <p:txBody>
          <a:bodyPr>
            <a:normAutofit fontScale="92500"/>
          </a:bodyPr>
          <a:lstStyle/>
          <a:p>
            <a:pPr marL="447675" lvl="1" indent="-171450">
              <a:spcBef>
                <a:spcPts val="1200"/>
              </a:spcBef>
              <a:buClr>
                <a:srgbClr val="FF6600"/>
              </a:buClr>
              <a:buSzPct val="125000"/>
              <a:buFont typeface="Wingdings" panose="05000000000000000000" pitchFamily="2" charset="2"/>
              <a:buChar char="§"/>
              <a:defRPr/>
            </a:pPr>
            <a:r>
              <a:rPr lang="fr-FR" altLang="fr-FR" sz="1400" dirty="0">
                <a:solidFill>
                  <a:srgbClr val="FE7900"/>
                </a:solidFill>
                <a:latin typeface="+mj-lt"/>
              </a:rPr>
              <a:t>Dyslexie : </a:t>
            </a:r>
            <a:r>
              <a:rPr lang="fr-FR" altLang="fr-FR" sz="1400" dirty="0">
                <a:solidFill>
                  <a:schemeClr val="bg1"/>
                </a:solidFill>
                <a:latin typeface="Helvetica 55 Roman" panose="020B0604020202020204" pitchFamily="34" charset="0"/>
              </a:rPr>
              <a:t>Les dyslexiques confondent les lettres qui ont des formes voisines, inversent les syllabes en lisant, ont du mal à associer les sons entendus avec les lettres correspondantes, à s'orienter dans le temps et l'espace.</a:t>
            </a:r>
          </a:p>
          <a:p>
            <a:pPr marL="447675" lvl="1" indent="-171450">
              <a:spcBef>
                <a:spcPts val="1200"/>
              </a:spcBef>
              <a:buClr>
                <a:srgbClr val="FF6600"/>
              </a:buClr>
              <a:buSzPct val="125000"/>
              <a:buFont typeface="Wingdings" panose="05000000000000000000" pitchFamily="2" charset="2"/>
              <a:buChar char="§"/>
              <a:defRPr/>
            </a:pPr>
            <a:r>
              <a:rPr lang="fr-FR" altLang="fr-FR" sz="1400" dirty="0">
                <a:solidFill>
                  <a:srgbClr val="FE7900"/>
                </a:solidFill>
                <a:latin typeface="+mj-lt"/>
              </a:rPr>
              <a:t>Dysorthographie </a:t>
            </a:r>
            <a:r>
              <a:rPr lang="fr-FR" altLang="fr-FR" sz="1400" dirty="0">
                <a:latin typeface="+mj-lt"/>
              </a:rPr>
              <a:t>: </a:t>
            </a:r>
            <a:r>
              <a:rPr lang="fr-FR" altLang="fr-FR" sz="1400" dirty="0">
                <a:solidFill>
                  <a:schemeClr val="bg1"/>
                </a:solidFill>
                <a:latin typeface="Helvetica 55 Roman" panose="020B0604020202020204" pitchFamily="34" charset="0"/>
              </a:rPr>
              <a:t>Ce problème peut se traduire à l'écrit par les difficultés suivantes : Erreurs de découpage ; disparition ou transformation de certains sons ; Inversions ; fautes d'orthographe, de conjugaison, de grammaire et d'analyse </a:t>
            </a:r>
            <a:endParaRPr lang="fr-FR" altLang="fr-FR" sz="1400" dirty="0">
              <a:solidFill>
                <a:srgbClr val="FE7900"/>
              </a:solidFill>
              <a:latin typeface="Helvetica 55 Roman" panose="020B0604020202020204" pitchFamily="34" charset="0"/>
            </a:endParaRPr>
          </a:p>
          <a:p>
            <a:pPr marL="447675" lvl="1" indent="-171450">
              <a:spcBef>
                <a:spcPts val="1200"/>
              </a:spcBef>
              <a:buClr>
                <a:srgbClr val="FF6600"/>
              </a:buClr>
              <a:buSzPct val="125000"/>
              <a:buFont typeface="Wingdings" panose="05000000000000000000" pitchFamily="2" charset="2"/>
              <a:buChar char="§"/>
              <a:defRPr/>
            </a:pPr>
            <a:r>
              <a:rPr lang="fr-FR" altLang="fr-FR" sz="1400" dirty="0">
                <a:latin typeface="+mj-lt"/>
              </a:rPr>
              <a:t>Dyspraxie : </a:t>
            </a:r>
            <a:r>
              <a:rPr lang="fr-FR" altLang="fr-FR" sz="1400" dirty="0">
                <a:solidFill>
                  <a:schemeClr val="bg1"/>
                </a:solidFill>
                <a:latin typeface="Helvetica 55 Roman" panose="020B0604020202020204" pitchFamily="34" charset="0"/>
              </a:rPr>
              <a:t>difficultés pour effectuer ce qu'on appelle des praxies, c'est-à-dire les gestes qui ont été appris et qui deviennent des réflexes : utiliser des ciseaux, plier une feuille, se servir de l'eau… Cela peut également entraîner des difficultés à lire et à écrire, car lire et écrire font également appel à des praxies !</a:t>
            </a:r>
          </a:p>
          <a:p>
            <a:pPr marL="285750" indent="-285750">
              <a:spcBef>
                <a:spcPts val="1200"/>
              </a:spcBef>
              <a:buClr>
                <a:srgbClr val="FF6600"/>
              </a:buClr>
              <a:buSzPct val="125000"/>
              <a:buFont typeface="Wingdings" panose="05000000000000000000" pitchFamily="2" charset="2"/>
              <a:buChar char="§"/>
              <a:defRPr/>
            </a:pPr>
            <a:endParaRPr lang="fr-FR" altLang="fr-FR" sz="1600" dirty="0">
              <a:latin typeface="+mj-lt"/>
            </a:endParaRPr>
          </a:p>
        </p:txBody>
      </p:sp>
      <p:pic>
        <p:nvPicPr>
          <p:cNvPr id="123908" name="Image 3" descr="2e image de comment le texte de la 1ère image, une personne dyslexique voit les mots, c'est à dire que les lettres se mélangent : Des suontlois numériqies pour fcetiilar la lreuce !">
            <a:extLst>
              <a:ext uri="{FF2B5EF4-FFF2-40B4-BE49-F238E27FC236}">
                <a16:creationId xmlns:a16="http://schemas.microsoft.com/office/drawing/2014/main" id="{77974F86-45E3-48E2-A1F3-685BED7D43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1963" y="2066925"/>
            <a:ext cx="3317875" cy="792163"/>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23909" name="Image 5" descr="1ere image du texte comme il devrait être lu : Des solutions numériques pour faciliter la lecture !">
            <a:extLst>
              <a:ext uri="{FF2B5EF4-FFF2-40B4-BE49-F238E27FC236}">
                <a16:creationId xmlns:a16="http://schemas.microsoft.com/office/drawing/2014/main" id="{272B4B8E-C124-41D3-999D-B43D2AA852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14975" y="1011238"/>
            <a:ext cx="3317875" cy="890587"/>
          </a:xfrm>
          <a:prstGeom prst="rect">
            <a:avLst/>
          </a:prstGeom>
          <a:noFill/>
          <a:ln w="57150">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123910" name="Image 3" descr="lendemain = lent de main&#10;sept = step&#10;priorité = propriété">
            <a:extLst>
              <a:ext uri="{FF2B5EF4-FFF2-40B4-BE49-F238E27FC236}">
                <a16:creationId xmlns:a16="http://schemas.microsoft.com/office/drawing/2014/main" id="{95648483-59AF-4F5A-936C-655F6E821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3025775"/>
            <a:ext cx="22018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911" name="Groupe 6">
            <a:extLst>
              <a:ext uri="{FF2B5EF4-FFF2-40B4-BE49-F238E27FC236}">
                <a16:creationId xmlns:a16="http://schemas.microsoft.com/office/drawing/2014/main" id="{450A0D09-13CF-4D71-A424-4D6F89FA5C00}"/>
              </a:ext>
            </a:extLst>
          </p:cNvPr>
          <p:cNvGrpSpPr>
            <a:grpSpLocks/>
          </p:cNvGrpSpPr>
          <p:nvPr/>
        </p:nvGrpSpPr>
        <p:grpSpPr bwMode="auto">
          <a:xfrm>
            <a:off x="8294688" y="123825"/>
            <a:ext cx="671512" cy="658813"/>
            <a:chOff x="8294688" y="123825"/>
            <a:chExt cx="671512" cy="658813"/>
          </a:xfrm>
        </p:grpSpPr>
        <p:grpSp>
          <p:nvGrpSpPr>
            <p:cNvPr id="123912" name="Groupe 13">
              <a:extLst>
                <a:ext uri="{FF2B5EF4-FFF2-40B4-BE49-F238E27FC236}">
                  <a16:creationId xmlns:a16="http://schemas.microsoft.com/office/drawing/2014/main" id="{E2A59A96-29B4-4963-BFAE-C148E61335EE}"/>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6" name="Forme libre 17">
                <a:extLst>
                  <a:ext uri="{FF2B5EF4-FFF2-40B4-BE49-F238E27FC236}">
                    <a16:creationId xmlns:a16="http://schemas.microsoft.com/office/drawing/2014/main" id="{3C4D73BD-1300-47BA-8230-36760862B2AA}"/>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3916" name="Image 15">
                <a:extLst>
                  <a:ext uri="{FF2B5EF4-FFF2-40B4-BE49-F238E27FC236}">
                    <a16:creationId xmlns:a16="http://schemas.microsoft.com/office/drawing/2014/main" id="{E6B64C69-5969-48BE-A770-91C8EF7440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Ellipse 13">
              <a:extLst>
                <a:ext uri="{FF2B5EF4-FFF2-40B4-BE49-F238E27FC236}">
                  <a16:creationId xmlns:a16="http://schemas.microsoft.com/office/drawing/2014/main" id="{224C0294-B202-4CC5-8844-E678A395DAFA}"/>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3914" name="Image 10">
              <a:extLst>
                <a:ext uri="{FF2B5EF4-FFF2-40B4-BE49-F238E27FC236}">
                  <a16:creationId xmlns:a16="http://schemas.microsoft.com/office/drawing/2014/main" id="{E6C826FA-96C8-47FA-955E-C4C9911B2947}"/>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B47F313-049D-4968-B778-EB18CE644254}"/>
              </a:ext>
            </a:extLst>
          </p:cNvPr>
          <p:cNvSpPr>
            <a:spLocks noGrp="1"/>
          </p:cNvSpPr>
          <p:nvPr>
            <p:ph type="title"/>
          </p:nvPr>
        </p:nvSpPr>
        <p:spPr>
          <a:xfrm>
            <a:off x="827088" y="268288"/>
            <a:ext cx="8066087" cy="742950"/>
          </a:xfrm>
        </p:spPr>
        <p:txBody>
          <a:bodyPr/>
          <a:lstStyle/>
          <a:p>
            <a:pPr>
              <a:defRPr/>
            </a:pPr>
            <a:r>
              <a:rPr lang="fr-FR" dirty="0"/>
              <a:t>Sur ce handicap TDAH</a:t>
            </a:r>
            <a:br>
              <a:rPr lang="fr-FR" dirty="0"/>
            </a:br>
            <a:r>
              <a:rPr lang="fr-FR" sz="2000" dirty="0">
                <a:latin typeface="Helvetica 55 Roman" panose="020B0604020202020204" pitchFamily="34" charset="0"/>
              </a:rPr>
              <a:t>(Troubles du Déficit de l’Attention avec ou sans Hyperactivité)</a:t>
            </a:r>
            <a:endParaRPr lang="fr-FR" dirty="0">
              <a:latin typeface="Helvetica 55 Roman" panose="020B0604020202020204" pitchFamily="34" charset="0"/>
            </a:endParaRPr>
          </a:p>
        </p:txBody>
      </p:sp>
      <p:graphicFrame>
        <p:nvGraphicFramePr>
          <p:cNvPr id="12" name="Espace réservé du contenu 11">
            <a:extLst>
              <a:ext uri="{FF2B5EF4-FFF2-40B4-BE49-F238E27FC236}">
                <a16:creationId xmlns:a16="http://schemas.microsoft.com/office/drawing/2014/main" id="{7B00010F-E5AC-492B-9C03-EB7B3678875C}"/>
              </a:ext>
            </a:extLst>
          </p:cNvPr>
          <p:cNvGraphicFramePr>
            <a:graphicFrameLocks noGrp="1"/>
          </p:cNvGraphicFramePr>
          <p:nvPr>
            <p:ph sz="half" idx="1"/>
          </p:nvPr>
        </p:nvGraphicFramePr>
        <p:xfrm>
          <a:off x="953353" y="1015526"/>
          <a:ext cx="3330615" cy="3859686"/>
        </p:xfrm>
        <a:graphic>
          <a:graphicData uri="http://schemas.openxmlformats.org/drawingml/2006/table">
            <a:tbl>
              <a:tblPr>
                <a:tableStyleId>{5C22544A-7EE6-4342-B048-85BDC9FD1C3A}</a:tableStyleId>
              </a:tblPr>
              <a:tblGrid>
                <a:gridCol w="397407">
                  <a:extLst>
                    <a:ext uri="{9D8B030D-6E8A-4147-A177-3AD203B41FA5}">
                      <a16:colId xmlns:a16="http://schemas.microsoft.com/office/drawing/2014/main" val="20000"/>
                    </a:ext>
                  </a:extLst>
                </a:gridCol>
                <a:gridCol w="2933208">
                  <a:extLst>
                    <a:ext uri="{9D8B030D-6E8A-4147-A177-3AD203B41FA5}">
                      <a16:colId xmlns:a16="http://schemas.microsoft.com/office/drawing/2014/main" val="20001"/>
                    </a:ext>
                  </a:extLst>
                </a:gridCol>
              </a:tblGrid>
              <a:tr h="550066">
                <a:tc>
                  <a:txBody>
                    <a:bodyPr/>
                    <a:lstStyle/>
                    <a:p>
                      <a:pPr algn="ctr" fontAlgn="ctr"/>
                      <a:r>
                        <a:rPr lang="fr-FR" sz="1100" u="none" strike="noStrike" dirty="0">
                          <a:effectLst/>
                        </a:rPr>
                        <a:t>Thème</a:t>
                      </a:r>
                      <a:endParaRPr lang="fr-FR" sz="1100" b="0" i="0" u="none" strike="noStrike" dirty="0">
                        <a:solidFill>
                          <a:srgbClr val="000000"/>
                        </a:solidFill>
                        <a:effectLst/>
                        <a:latin typeface="Calibri" panose="020F0502020204030204" pitchFamily="34" charset="0"/>
                      </a:endParaRPr>
                    </a:p>
                  </a:txBody>
                  <a:tcPr marL="5376" marR="5376" marT="5376"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fr-FR" sz="1100" u="none" strike="noStrike" dirty="0">
                          <a:effectLst/>
                        </a:rPr>
                        <a:t>Fonction</a:t>
                      </a:r>
                      <a:endParaRPr lang="fr-FR" sz="1100" b="0" i="0" u="none" strike="noStrike" dirty="0">
                        <a:solidFill>
                          <a:srgbClr val="000000"/>
                        </a:solidFill>
                        <a:effectLst/>
                        <a:latin typeface="Calibri" panose="020F0502020204030204" pitchFamily="34" charset="0"/>
                      </a:endParaRPr>
                    </a:p>
                  </a:txBody>
                  <a:tcPr marL="5376" marR="5376" marT="537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402355">
                <a:tc rowSpan="5">
                  <a:txBody>
                    <a:bodyPr/>
                    <a:lstStyle/>
                    <a:p>
                      <a:pPr algn="ctr" fontAlgn="ctr"/>
                      <a:r>
                        <a:rPr lang="fr-FR" sz="1100" u="none" strike="noStrike" dirty="0">
                          <a:effectLst/>
                        </a:rPr>
                        <a:t>FONCTIONS EXECUTIVES</a:t>
                      </a:r>
                      <a:endParaRPr lang="fr-FR" sz="1100" b="0" i="0" u="none" strike="noStrike" dirty="0">
                        <a:solidFill>
                          <a:srgbClr val="000000"/>
                        </a:solidFill>
                        <a:effectLst/>
                        <a:latin typeface="Calibri" panose="020F0502020204030204" pitchFamily="34" charset="0"/>
                      </a:endParaRPr>
                    </a:p>
                  </a:txBody>
                  <a:tcPr marL="5376" marR="5376" marT="5376"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l" fontAlgn="b"/>
                      <a:r>
                        <a:rPr lang="fr-FR" sz="1100" u="none" strike="noStrike" dirty="0">
                          <a:effectLst/>
                          <a:latin typeface="Helvetica 55 Roman" panose="020B0604020202020204" pitchFamily="34" charset="0"/>
                        </a:rPr>
                        <a:t>Mémoire de travail (manipuler des info, double tâche, compréhension)</a:t>
                      </a:r>
                      <a:endParaRPr lang="fr-FR" sz="1100" b="0"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00715">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Inhibition (cognitives, comportementales, émotionnelle =&gt; attente soutenue, auto-contrôle et auto-régulation des émotions)</a:t>
                      </a:r>
                      <a:endParaRPr lang="fr-FR" sz="1100" b="0"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2355">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Planification (procéder par étape, anticiper, organiser, gestion du temps)</a:t>
                      </a:r>
                      <a:endParaRPr lang="fr-FR" sz="1100" b="0"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02355">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Flexibité mentale (s'adapter, s'ajuster, gestion des imprévus, créativité)</a:t>
                      </a:r>
                      <a:endParaRPr lang="fr-FR" sz="1100" b="0"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2355">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L'initiation et exécution (passer à l'action, exécuter et terminer une tâche)</a:t>
                      </a:r>
                      <a:endParaRPr lang="fr-FR" sz="1100" b="0"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57069">
                <a:tc rowSpan="4">
                  <a:txBody>
                    <a:bodyPr/>
                    <a:lstStyle/>
                    <a:p>
                      <a:pPr algn="ctr" fontAlgn="ctr"/>
                      <a:r>
                        <a:rPr lang="fr-FR" sz="1100" u="none" strike="noStrike" dirty="0">
                          <a:effectLst/>
                        </a:rPr>
                        <a:t>LECTURE</a:t>
                      </a:r>
                      <a:endParaRPr lang="fr-FR" sz="1100" b="0" i="0" u="none" strike="noStrike" dirty="0">
                        <a:solidFill>
                          <a:srgbClr val="000000"/>
                        </a:solidFill>
                        <a:effectLst/>
                        <a:latin typeface="Calibri" panose="020F0502020204030204" pitchFamily="34" charset="0"/>
                      </a:endParaRPr>
                    </a:p>
                  </a:txBody>
                  <a:tcPr marL="5376" marR="5376" marT="5376"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l" fontAlgn="b"/>
                      <a:r>
                        <a:rPr lang="fr-FR" sz="1100" u="none" strike="noStrike" dirty="0">
                          <a:effectLst/>
                          <a:latin typeface="Helvetica 55 Roman" panose="020B0604020202020204" pitchFamily="34" charset="0"/>
                        </a:rPr>
                        <a:t>Reconnaissance de la forme visuelle des mots</a:t>
                      </a:r>
                      <a:endParaRPr lang="fr-FR" sz="1100" b="1"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57069">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Implicites, pragmatique du langage et inférences</a:t>
                      </a:r>
                      <a:endParaRPr lang="fr-FR" sz="1100" b="1" i="0" u="none" strike="noStrike" dirty="0">
                        <a:solidFill>
                          <a:srgbClr val="000000"/>
                        </a:solidFill>
                        <a:effectLst/>
                        <a:latin typeface="Helvetica 55 Roman"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03995">
                <a:tc vMerge="1">
                  <a:txBody>
                    <a:bodyPr/>
                    <a:lstStyle/>
                    <a:p>
                      <a:endParaRPr lang="fr-FR"/>
                    </a:p>
                  </a:txBody>
                  <a:tcPr/>
                </a:tc>
                <a:tc>
                  <a:txBody>
                    <a:bodyPr/>
                    <a:lstStyle/>
                    <a:p>
                      <a:pPr algn="l" fontAlgn="ctr"/>
                      <a:r>
                        <a:rPr lang="fr-FR" sz="1100" u="none" strike="noStrike" dirty="0" err="1">
                          <a:effectLst/>
                        </a:rPr>
                        <a:t>Occulomotricité</a:t>
                      </a:r>
                      <a:r>
                        <a:rPr lang="fr-FR" sz="1100" u="none" strike="noStrike" dirty="0">
                          <a:effectLst/>
                        </a:rPr>
                        <a:t> (saccades)</a:t>
                      </a:r>
                      <a:endParaRPr lang="fr-FR" sz="1100" b="1" i="0" u="none" strike="noStrike" dirty="0">
                        <a:solidFill>
                          <a:srgbClr val="000000"/>
                        </a:solidFill>
                        <a:effectLst/>
                        <a:latin typeface="Arial" panose="020B0604020202020204" pitchFamily="34" charset="0"/>
                      </a:endParaRPr>
                    </a:p>
                  </a:txBody>
                  <a:tcPr marL="72000" marR="5376" marT="537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81352">
                <a:tc vMerge="1">
                  <a:txBody>
                    <a:bodyPr/>
                    <a:lstStyle/>
                    <a:p>
                      <a:endParaRPr lang="fr-FR"/>
                    </a:p>
                  </a:txBody>
                  <a:tcPr/>
                </a:tc>
                <a:tc>
                  <a:txBody>
                    <a:bodyPr/>
                    <a:lstStyle/>
                    <a:p>
                      <a:pPr algn="l" fontAlgn="b"/>
                      <a:r>
                        <a:rPr lang="fr-FR" sz="1100" u="none" strike="noStrike" dirty="0">
                          <a:effectLst/>
                        </a:rPr>
                        <a:t>Compréhension</a:t>
                      </a:r>
                      <a:endParaRPr lang="fr-FR" sz="1100" b="1" i="0" u="none" strike="noStrike" dirty="0">
                        <a:solidFill>
                          <a:srgbClr val="000000"/>
                        </a:solidFill>
                        <a:effectLst/>
                        <a:latin typeface="Arial" panose="020B0604020202020204" pitchFamily="34" charset="0"/>
                      </a:endParaRPr>
                    </a:p>
                  </a:txBody>
                  <a:tcPr marL="72000" marR="5376" marT="537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graphicFrame>
        <p:nvGraphicFramePr>
          <p:cNvPr id="15" name="Tableau 14">
            <a:extLst>
              <a:ext uri="{FF2B5EF4-FFF2-40B4-BE49-F238E27FC236}">
                <a16:creationId xmlns:a16="http://schemas.microsoft.com/office/drawing/2014/main" id="{F98588FC-8465-418F-9DDC-DF621FA7D839}"/>
              </a:ext>
            </a:extLst>
          </p:cNvPr>
          <p:cNvGraphicFramePr>
            <a:graphicFrameLocks noGrp="1"/>
          </p:cNvGraphicFramePr>
          <p:nvPr/>
        </p:nvGraphicFramePr>
        <p:xfrm>
          <a:off x="4781129" y="1011238"/>
          <a:ext cx="3258605" cy="3924727"/>
        </p:xfrm>
        <a:graphic>
          <a:graphicData uri="http://schemas.openxmlformats.org/drawingml/2006/table">
            <a:tbl>
              <a:tblPr>
                <a:tableStyleId>{5C22544A-7EE6-4342-B048-85BDC9FD1C3A}</a:tableStyleId>
              </a:tblPr>
              <a:tblGrid>
                <a:gridCol w="465515">
                  <a:extLst>
                    <a:ext uri="{9D8B030D-6E8A-4147-A177-3AD203B41FA5}">
                      <a16:colId xmlns:a16="http://schemas.microsoft.com/office/drawing/2014/main" val="20000"/>
                    </a:ext>
                  </a:extLst>
                </a:gridCol>
                <a:gridCol w="2793090">
                  <a:extLst>
                    <a:ext uri="{9D8B030D-6E8A-4147-A177-3AD203B41FA5}">
                      <a16:colId xmlns:a16="http://schemas.microsoft.com/office/drawing/2014/main" val="20001"/>
                    </a:ext>
                  </a:extLst>
                </a:gridCol>
              </a:tblGrid>
              <a:tr h="512434">
                <a:tc>
                  <a:txBody>
                    <a:bodyPr/>
                    <a:lstStyle/>
                    <a:p>
                      <a:pPr algn="ctr" fontAlgn="ctr"/>
                      <a:r>
                        <a:rPr lang="fr-FR" sz="1100" u="none" strike="noStrike" dirty="0">
                          <a:effectLst/>
                        </a:rPr>
                        <a:t>Thème</a:t>
                      </a:r>
                      <a:endParaRPr lang="fr-FR" sz="1100" b="0" i="0" u="none" strike="noStrike" dirty="0">
                        <a:solidFill>
                          <a:srgbClr val="000000"/>
                        </a:solidFill>
                        <a:effectLst/>
                        <a:latin typeface="Calibri" panose="020F0502020204030204" pitchFamily="34" charset="0"/>
                      </a:endParaRPr>
                    </a:p>
                  </a:txBody>
                  <a:tcPr marL="6599" marR="6599" marT="6599"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fr-FR" sz="1100" u="none" strike="noStrike" dirty="0">
                          <a:effectLst/>
                        </a:rPr>
                        <a:t>Fonction</a:t>
                      </a:r>
                      <a:endParaRPr lang="fr-FR" sz="1100" b="0" i="0" u="none" strike="noStrike" dirty="0">
                        <a:solidFill>
                          <a:srgbClr val="000000"/>
                        </a:solidFill>
                        <a:effectLst/>
                        <a:latin typeface="Calibri" panose="020F0502020204030204" pitchFamily="34" charset="0"/>
                      </a:endParaRPr>
                    </a:p>
                  </a:txBody>
                  <a:tcPr marL="6599" marR="6599" marT="65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167842">
                <a:tc rowSpan="3">
                  <a:txBody>
                    <a:bodyPr/>
                    <a:lstStyle/>
                    <a:p>
                      <a:pPr algn="r" fontAlgn="b"/>
                      <a:endParaRPr lang="fr-FR" sz="1100" u="none" strike="noStrike" dirty="0">
                        <a:effectLst/>
                      </a:endParaRPr>
                    </a:p>
                    <a:p>
                      <a:pPr algn="r" fontAlgn="b"/>
                      <a:endParaRPr lang="fr-FR" sz="1100" u="none" strike="noStrike" dirty="0">
                        <a:effectLst/>
                      </a:endParaRPr>
                    </a:p>
                    <a:p>
                      <a:pPr algn="r" fontAlgn="b"/>
                      <a:r>
                        <a:rPr lang="fr-FR" sz="1100" u="none" strike="noStrike" dirty="0">
                          <a:effectLst/>
                        </a:rPr>
                        <a:t>REDACTION</a:t>
                      </a:r>
                    </a:p>
                    <a:p>
                      <a:pPr algn="r" fontAlgn="b"/>
                      <a:endParaRPr lang="fr-FR" sz="1100" b="0" i="0" u="none" strike="noStrike" dirty="0">
                        <a:solidFill>
                          <a:srgbClr val="000000"/>
                        </a:solidFill>
                        <a:effectLst/>
                        <a:latin typeface="Calibri" panose="020F0502020204030204" pitchFamily="34" charset="0"/>
                      </a:endParaRPr>
                    </a:p>
                  </a:txBody>
                  <a:tcPr marL="6599" marR="6599" marT="6599" marB="0" vert="vert27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fr-FR" sz="1100" u="none" strike="noStrike" dirty="0">
                          <a:effectLst/>
                          <a:latin typeface="Helvetica 55 Roman" panose="020B0604020202020204" pitchFamily="34" charset="0"/>
                        </a:rPr>
                        <a:t>Orthographe</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3715">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Geste graphomoteur</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80846">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Organisation des idées, synthèse</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1859">
                <a:tc rowSpan="4">
                  <a:txBody>
                    <a:bodyPr/>
                    <a:lstStyle/>
                    <a:p>
                      <a:pPr algn="ctr" fontAlgn="ctr"/>
                      <a:r>
                        <a:rPr lang="fr-FR" sz="1100" u="none" strike="noStrike" dirty="0">
                          <a:effectLst/>
                        </a:rPr>
                        <a:t>HABILITES SOCIALES</a:t>
                      </a:r>
                      <a:endParaRPr lang="fr-FR" sz="1100" b="0" i="0" u="none" strike="noStrike" dirty="0">
                        <a:solidFill>
                          <a:srgbClr val="000000"/>
                        </a:solidFill>
                        <a:effectLst/>
                        <a:latin typeface="Calibri" panose="020F0502020204030204" pitchFamily="34" charset="0"/>
                      </a:endParaRPr>
                    </a:p>
                  </a:txBody>
                  <a:tcPr marL="6599" marR="6599" marT="6599"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fontAlgn="b"/>
                      <a:r>
                        <a:rPr lang="fr-FR" sz="1100" u="none" strike="noStrike" dirty="0">
                          <a:effectLst/>
                          <a:latin typeface="Helvetica 55 Roman" panose="020B0604020202020204" pitchFamily="34" charset="0"/>
                        </a:rPr>
                        <a:t>Théorie d'esprit et empathie</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78296">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Communication verbale</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4310">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Affirmation de soi (comorbidité), troubles psychoaffectifs</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51859">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Contrôle du comportement</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4310">
                <a:tc rowSpan="4">
                  <a:txBody>
                    <a:bodyPr/>
                    <a:lstStyle/>
                    <a:p>
                      <a:pPr algn="ctr" fontAlgn="ctr"/>
                      <a:r>
                        <a:rPr lang="fr-FR" sz="1100" u="none" strike="noStrike" dirty="0">
                          <a:effectLst/>
                        </a:rPr>
                        <a:t>TRAVAILLER EN EQUIPE</a:t>
                      </a:r>
                      <a:endParaRPr lang="fr-FR" sz="1100" b="0" i="0" u="none" strike="noStrike" dirty="0">
                        <a:solidFill>
                          <a:srgbClr val="000000"/>
                        </a:solidFill>
                        <a:effectLst/>
                        <a:latin typeface="Calibri" panose="020F0502020204030204" pitchFamily="34" charset="0"/>
                      </a:endParaRPr>
                    </a:p>
                  </a:txBody>
                  <a:tcPr marL="6599" marR="6599" marT="6599" marB="0" vert="vert27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fr-FR" sz="1100" u="none" strike="noStrike" dirty="0">
                          <a:effectLst/>
                          <a:latin typeface="Helvetica 55 Roman" panose="020B0604020202020204" pitchFamily="34" charset="0"/>
                        </a:rPr>
                        <a:t>Habilités sociales (réponses appropriées, discrétion </a:t>
                      </a:r>
                      <a:r>
                        <a:rPr lang="fr-FR" sz="1100" u="none" strike="noStrike" dirty="0" err="1">
                          <a:effectLst/>
                          <a:latin typeface="Helvetica 55 Roman" panose="020B0604020202020204" pitchFamily="34" charset="0"/>
                        </a:rPr>
                        <a:t>etc</a:t>
                      </a:r>
                      <a:r>
                        <a:rPr lang="fr-FR" sz="1100" u="none" strike="noStrike" dirty="0">
                          <a:effectLst/>
                          <a:latin typeface="Helvetica 55 Roman" panose="020B0604020202020204" pitchFamily="34" charset="0"/>
                        </a:rPr>
                        <a:t>)</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4310">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Contrôle du comportement (humeurs, impulsivité)</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67842">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Centres d'intérêts</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4310">
                <a:tc vMerge="1">
                  <a:txBody>
                    <a:bodyPr/>
                    <a:lstStyle/>
                    <a:p>
                      <a:endParaRPr lang="fr-FR"/>
                    </a:p>
                  </a:txBody>
                  <a:tcPr/>
                </a:tc>
                <a:tc>
                  <a:txBody>
                    <a:bodyPr/>
                    <a:lstStyle/>
                    <a:p>
                      <a:pPr algn="l" fontAlgn="b"/>
                      <a:r>
                        <a:rPr lang="fr-FR" sz="1100" u="none" strike="noStrike" dirty="0">
                          <a:effectLst/>
                          <a:latin typeface="Helvetica 55 Roman" panose="020B0604020202020204" pitchFamily="34" charset="0"/>
                        </a:rPr>
                        <a:t>Aspects sensoriels (hyper ou hypo sensibilité)</a:t>
                      </a:r>
                      <a:endParaRPr lang="fr-FR" sz="1100" b="1" i="0" u="none" strike="noStrike" dirty="0">
                        <a:solidFill>
                          <a:srgbClr val="000000"/>
                        </a:solidFill>
                        <a:effectLst/>
                        <a:latin typeface="Helvetica 55 Roman" panose="020B0604020202020204" pitchFamily="34" charset="0"/>
                      </a:endParaRPr>
                    </a:p>
                  </a:txBody>
                  <a:tcPr marL="72000" marR="6599" marT="659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grpSp>
        <p:nvGrpSpPr>
          <p:cNvPr id="125957" name="Groupe 6">
            <a:extLst>
              <a:ext uri="{FF2B5EF4-FFF2-40B4-BE49-F238E27FC236}">
                <a16:creationId xmlns:a16="http://schemas.microsoft.com/office/drawing/2014/main" id="{97C7681D-6EB5-4FAB-BD3F-EA0161872A2C}"/>
              </a:ext>
            </a:extLst>
          </p:cNvPr>
          <p:cNvGrpSpPr>
            <a:grpSpLocks/>
          </p:cNvGrpSpPr>
          <p:nvPr/>
        </p:nvGrpSpPr>
        <p:grpSpPr bwMode="auto">
          <a:xfrm>
            <a:off x="8294688" y="123825"/>
            <a:ext cx="671512" cy="658813"/>
            <a:chOff x="8294688" y="123825"/>
            <a:chExt cx="671512" cy="658813"/>
          </a:xfrm>
        </p:grpSpPr>
        <p:grpSp>
          <p:nvGrpSpPr>
            <p:cNvPr id="125958" name="Groupe 13">
              <a:extLst>
                <a:ext uri="{FF2B5EF4-FFF2-40B4-BE49-F238E27FC236}">
                  <a16:creationId xmlns:a16="http://schemas.microsoft.com/office/drawing/2014/main" id="{312671F5-BC73-4AE1-9A40-1F5BE61749FF}"/>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6" name="Forme libre 17">
                <a:extLst>
                  <a:ext uri="{FF2B5EF4-FFF2-40B4-BE49-F238E27FC236}">
                    <a16:creationId xmlns:a16="http://schemas.microsoft.com/office/drawing/2014/main" id="{D636E5DD-B399-4135-AF11-F0D757492433}"/>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5962" name="Image 15">
                <a:extLst>
                  <a:ext uri="{FF2B5EF4-FFF2-40B4-BE49-F238E27FC236}">
                    <a16:creationId xmlns:a16="http://schemas.microsoft.com/office/drawing/2014/main" id="{FEC8CB8F-A7F9-4487-BAD0-2BB96F4A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Ellipse 12">
              <a:extLst>
                <a:ext uri="{FF2B5EF4-FFF2-40B4-BE49-F238E27FC236}">
                  <a16:creationId xmlns:a16="http://schemas.microsoft.com/office/drawing/2014/main" id="{D288ED83-CB49-4737-8C62-4815322F5EC0}"/>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5960" name="Image 10">
              <a:extLst>
                <a:ext uri="{FF2B5EF4-FFF2-40B4-BE49-F238E27FC236}">
                  <a16:creationId xmlns:a16="http://schemas.microsoft.com/office/drawing/2014/main" id="{BB7A0F7D-30F2-4BC4-8DCB-111AB66F9D61}"/>
                </a:ext>
              </a:extLst>
            </p:cNvPr>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DF1D64B1-EEEC-4BE0-B58E-935AC2EA08E9}"/>
              </a:ext>
            </a:extLst>
          </p:cNvPr>
          <p:cNvSpPr>
            <a:spLocks noGrp="1"/>
          </p:cNvSpPr>
          <p:nvPr>
            <p:ph sz="half" idx="10"/>
          </p:nvPr>
        </p:nvSpPr>
        <p:spPr>
          <a:xfrm>
            <a:off x="4716463" y="627063"/>
            <a:ext cx="4103687" cy="4392612"/>
          </a:xfrm>
        </p:spPr>
        <p:txBody>
          <a:bodyPr>
            <a:normAutofit fontScale="92500" lnSpcReduction="20000"/>
          </a:bodyPr>
          <a:lstStyle/>
          <a:p>
            <a:pPr>
              <a:spcAft>
                <a:spcPts val="600"/>
              </a:spcAft>
              <a:defRPr/>
            </a:pPr>
            <a:r>
              <a:rPr lang="fr-FR" dirty="0">
                <a:solidFill>
                  <a:srgbClr val="FF6600"/>
                </a:solidFill>
                <a:latin typeface="+mj-lt"/>
              </a:rPr>
              <a:t>« Quand j’arrive sur un site et que la mise en </a:t>
            </a:r>
            <a:br>
              <a:rPr lang="fr-FR" dirty="0">
                <a:solidFill>
                  <a:srgbClr val="FF6600"/>
                </a:solidFill>
                <a:latin typeface="+mj-lt"/>
              </a:rPr>
            </a:br>
            <a:r>
              <a:rPr lang="fr-FR" dirty="0">
                <a:solidFill>
                  <a:srgbClr val="FF6600"/>
                </a:solidFill>
                <a:latin typeface="+mj-lt"/>
              </a:rPr>
              <a:t>page c’est n’importe quoi, je vais voir ailleurs ! »</a:t>
            </a:r>
            <a:endParaRPr lang="fr-FR" sz="900" dirty="0">
              <a:latin typeface="Helvetica 55 Roman" panose="020B0604020202020204" pitchFamily="34" charset="0"/>
            </a:endParaRPr>
          </a:p>
          <a:p>
            <a:pPr marL="285750" indent="-285750">
              <a:lnSpc>
                <a:spcPct val="100000"/>
              </a:lnSpc>
              <a:spcAft>
                <a:spcPts val="600"/>
              </a:spcAft>
              <a:buClr>
                <a:srgbClr val="FF6600"/>
              </a:buClr>
              <a:buSzPct val="120000"/>
              <a:buFont typeface="Wingdings" panose="05000000000000000000" pitchFamily="2" charset="2"/>
              <a:buChar char="§"/>
              <a:defRPr/>
            </a:pPr>
            <a:r>
              <a:rPr lang="fr-FR" dirty="0">
                <a:latin typeface="Helvetica 55 Roman" panose="020B0604020202020204" pitchFamily="34" charset="0"/>
              </a:rPr>
              <a:t>Sa </a:t>
            </a:r>
            <a:r>
              <a:rPr lang="fr-FR" dirty="0">
                <a:solidFill>
                  <a:srgbClr val="FF6600"/>
                </a:solidFill>
                <a:latin typeface="Helvetica 55 Roman" panose="020B0604020202020204" pitchFamily="34" charset="0"/>
              </a:rPr>
              <a:t>dyslexie a été détectée à 8 ans</a:t>
            </a:r>
            <a:r>
              <a:rPr lang="fr-FR" dirty="0">
                <a:latin typeface="Helvetica 55 Roman" panose="020B0604020202020204" pitchFamily="34" charset="0"/>
              </a:rPr>
              <a:t>, elle a été suivie par un </a:t>
            </a:r>
            <a:r>
              <a:rPr lang="fr-FR" dirty="0">
                <a:solidFill>
                  <a:srgbClr val="FF6600"/>
                </a:solidFill>
                <a:latin typeface="Helvetica 55 Roman" panose="020B0604020202020204" pitchFamily="34" charset="0"/>
              </a:rPr>
              <a:t>orthophoniste</a:t>
            </a:r>
            <a:r>
              <a:rPr lang="fr-FR" dirty="0">
                <a:latin typeface="Helvetica 55 Roman" panose="020B0604020202020204" pitchFamily="34" charset="0"/>
              </a:rPr>
              <a:t> </a:t>
            </a:r>
            <a:r>
              <a:rPr lang="fr-FR" dirty="0">
                <a:solidFill>
                  <a:srgbClr val="FF6600"/>
                </a:solidFill>
                <a:latin typeface="Helvetica 55 Roman" panose="020B0604020202020204" pitchFamily="34" charset="0"/>
              </a:rPr>
              <a:t>jusqu’à ses 18 ans</a:t>
            </a:r>
            <a:r>
              <a:rPr lang="fr-FR" dirty="0">
                <a:latin typeface="Helvetica 55 Roman" panose="020B0604020202020204" pitchFamily="34" charset="0"/>
              </a:rPr>
              <a:t>. Diane souffre également de trouble de déficit de l'attention avec hyperactivité (</a:t>
            </a:r>
            <a:r>
              <a:rPr lang="fr-FR" dirty="0">
                <a:solidFill>
                  <a:srgbClr val="FF6600"/>
                </a:solidFill>
                <a:latin typeface="Helvetica 55 Roman" panose="020B0604020202020204" pitchFamily="34" charset="0"/>
              </a:rPr>
              <a:t>TDAH</a:t>
            </a:r>
            <a:r>
              <a:rPr lang="fr-FR" dirty="0">
                <a:latin typeface="Helvetica 55 Roman" panose="020B0604020202020204" pitchFamily="34" charset="0"/>
              </a:rPr>
              <a:t>) ce qui se traduit au quotidien par un cerveau en constante ébullition, des </a:t>
            </a:r>
            <a:r>
              <a:rPr lang="fr-FR" dirty="0">
                <a:solidFill>
                  <a:srgbClr val="FF6600"/>
                </a:solidFill>
                <a:latin typeface="Helvetica 55 Roman" panose="020B0604020202020204" pitchFamily="34" charset="0"/>
              </a:rPr>
              <a:t>difficultés de concentration </a:t>
            </a:r>
            <a:r>
              <a:rPr lang="fr-FR" dirty="0">
                <a:latin typeface="Helvetica 55 Roman" panose="020B0604020202020204" pitchFamily="34" charset="0"/>
              </a:rPr>
              <a:t>et une impossibilité à rester longtemps assise.</a:t>
            </a:r>
          </a:p>
          <a:p>
            <a:pPr marL="285750" indent="-285750">
              <a:lnSpc>
                <a:spcPct val="100000"/>
              </a:lnSpc>
              <a:spcAft>
                <a:spcPts val="600"/>
              </a:spcAft>
              <a:buClr>
                <a:srgbClr val="FF6600"/>
              </a:buClr>
              <a:buSzPct val="120000"/>
              <a:buFont typeface="Wingdings" panose="05000000000000000000" pitchFamily="2" charset="2"/>
              <a:buChar char="§"/>
              <a:defRPr/>
            </a:pPr>
            <a:r>
              <a:rPr lang="fr-FR" dirty="0">
                <a:latin typeface="Helvetica 55 Roman" panose="020B0604020202020204" pitchFamily="34" charset="0"/>
              </a:rPr>
              <a:t>Un </a:t>
            </a:r>
            <a:r>
              <a:rPr lang="fr-FR" dirty="0">
                <a:solidFill>
                  <a:srgbClr val="FF6600"/>
                </a:solidFill>
                <a:latin typeface="Helvetica 55 Roman" panose="020B0604020202020204" pitchFamily="34" charset="0"/>
              </a:rPr>
              <a:t>PC</a:t>
            </a:r>
            <a:r>
              <a:rPr lang="fr-FR" dirty="0">
                <a:latin typeface="Helvetica 55 Roman" panose="020B0604020202020204" pitchFamily="34" charset="0"/>
              </a:rPr>
              <a:t> sous le bras </a:t>
            </a:r>
            <a:r>
              <a:rPr lang="fr-FR" dirty="0">
                <a:solidFill>
                  <a:srgbClr val="FF6600"/>
                </a:solidFill>
                <a:latin typeface="Helvetica 55 Roman" panose="020B0604020202020204" pitchFamily="34" charset="0"/>
              </a:rPr>
              <a:t>dès la 6ème </a:t>
            </a:r>
            <a:r>
              <a:rPr lang="fr-FR" dirty="0">
                <a:latin typeface="Helvetica 55 Roman" panose="020B0604020202020204" pitchFamily="34" charset="0"/>
              </a:rPr>
              <a:t>et accompagnée d’une </a:t>
            </a:r>
            <a:r>
              <a:rPr lang="fr-FR" dirty="0">
                <a:solidFill>
                  <a:srgbClr val="FF6600"/>
                </a:solidFill>
                <a:latin typeface="Helvetica 55 Roman" panose="020B0604020202020204" pitchFamily="34" charset="0"/>
              </a:rPr>
              <a:t>AVS</a:t>
            </a:r>
            <a:r>
              <a:rPr lang="fr-FR" dirty="0">
                <a:latin typeface="Helvetica 55 Roman" panose="020B0604020202020204" pitchFamily="34" charset="0"/>
              </a:rPr>
              <a:t> , elle obtient son </a:t>
            </a:r>
            <a:r>
              <a:rPr lang="fr-FR" dirty="0">
                <a:solidFill>
                  <a:srgbClr val="FF6600"/>
                </a:solidFill>
                <a:latin typeface="Helvetica 55 Roman" panose="020B0604020202020204" pitchFamily="34" charset="0"/>
              </a:rPr>
              <a:t>Bac avec juste un an de retard</a:t>
            </a:r>
            <a:r>
              <a:rPr lang="fr-FR" dirty="0">
                <a:latin typeface="Helvetica 55 Roman" panose="020B0604020202020204" pitchFamily="34" charset="0"/>
              </a:rPr>
              <a:t>. Mais bien que motivée par la filière universitaire arts du spectacle, elle </a:t>
            </a:r>
            <a:r>
              <a:rPr lang="fr-FR" dirty="0">
                <a:solidFill>
                  <a:srgbClr val="FF6600"/>
                </a:solidFill>
                <a:latin typeface="Helvetica 55 Roman" panose="020B0604020202020204" pitchFamily="34" charset="0"/>
              </a:rPr>
              <a:t>décroche au bout de 6 mois</a:t>
            </a:r>
            <a:r>
              <a:rPr lang="fr-FR" dirty="0">
                <a:latin typeface="Helvetica 55 Roman" panose="020B0604020202020204" pitchFamily="34" charset="0"/>
              </a:rPr>
              <a:t> (trop de cours théoriques et d'écrit).</a:t>
            </a:r>
          </a:p>
          <a:p>
            <a:pPr marL="285750" indent="-285750">
              <a:lnSpc>
                <a:spcPct val="100000"/>
              </a:lnSpc>
              <a:spcAft>
                <a:spcPts val="600"/>
              </a:spcAft>
              <a:buClr>
                <a:srgbClr val="FF6600"/>
              </a:buClr>
              <a:buSzPct val="120000"/>
              <a:buFont typeface="Wingdings" panose="05000000000000000000" pitchFamily="2" charset="2"/>
              <a:buChar char="§"/>
              <a:defRPr/>
            </a:pPr>
            <a:r>
              <a:rPr lang="fr-FR" dirty="0">
                <a:latin typeface="Helvetica 55 Roman" panose="020B0604020202020204" pitchFamily="34" charset="0"/>
              </a:rPr>
              <a:t>Pratiquant le théâtre depuis son enfance et très douée pour </a:t>
            </a:r>
            <a:r>
              <a:rPr lang="fr-FR" dirty="0">
                <a:solidFill>
                  <a:srgbClr val="FF6600"/>
                </a:solidFill>
                <a:latin typeface="Helvetica 55 Roman" panose="020B0604020202020204" pitchFamily="34" charset="0"/>
              </a:rPr>
              <a:t>l’improvisation</a:t>
            </a:r>
            <a:r>
              <a:rPr lang="fr-FR" dirty="0">
                <a:latin typeface="Helvetica 55 Roman" panose="020B0604020202020204" pitchFamily="34" charset="0"/>
              </a:rPr>
              <a:t>, elle décide dès lors de créer sa propre association.</a:t>
            </a:r>
          </a:p>
          <a:p>
            <a:pPr marL="285750" indent="-285750">
              <a:lnSpc>
                <a:spcPct val="100000"/>
              </a:lnSpc>
              <a:spcAft>
                <a:spcPts val="600"/>
              </a:spcAft>
              <a:buClr>
                <a:srgbClr val="FF6600"/>
              </a:buClr>
              <a:buSzPct val="120000"/>
              <a:buFont typeface="Wingdings" panose="05000000000000000000" pitchFamily="2" charset="2"/>
              <a:buChar char="§"/>
              <a:defRPr/>
            </a:pPr>
            <a:r>
              <a:rPr lang="fr-FR" dirty="0">
                <a:latin typeface="Helvetica 55 Roman" panose="020B0604020202020204" pitchFamily="34" charset="0"/>
              </a:rPr>
              <a:t>Aujourd'hui, </a:t>
            </a:r>
            <a:r>
              <a:rPr lang="fr-FR" dirty="0">
                <a:solidFill>
                  <a:srgbClr val="FF6600"/>
                </a:solidFill>
                <a:latin typeface="Helvetica 55 Roman" panose="020B0604020202020204" pitchFamily="34" charset="0"/>
              </a:rPr>
              <a:t>épaulée par son conjoint côté gestion</a:t>
            </a:r>
            <a:r>
              <a:rPr lang="fr-FR" dirty="0">
                <a:latin typeface="Helvetica 55 Roman" panose="020B0604020202020204" pitchFamily="34" charset="0"/>
              </a:rPr>
              <a:t>, elle enseigne dans différentes structures et écoles à raison de 15h/semaine, ce qui lui laisse le temps de s'occuper de son fils Victor.</a:t>
            </a:r>
          </a:p>
        </p:txBody>
      </p:sp>
      <p:pic>
        <p:nvPicPr>
          <p:cNvPr id="128003" name="Espace réservé du contenu 4" descr="Diane, 34 ans&#10;Dyslexique avec TDA/H &#10;Professeure de Théâtre">
            <a:extLst>
              <a:ext uri="{FF2B5EF4-FFF2-40B4-BE49-F238E27FC236}">
                <a16:creationId xmlns:a16="http://schemas.microsoft.com/office/drawing/2014/main" id="{0A8F092D-6B6C-4855-ACF5-C5047D0A02C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b="16402"/>
          <a:stretch>
            <a:fillRect/>
          </a:stretch>
        </p:blipFill>
        <p:spPr bwMode="auto">
          <a:xfrm>
            <a:off x="852488" y="627063"/>
            <a:ext cx="3240087" cy="3851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8004" name="Groupe 2">
            <a:extLst>
              <a:ext uri="{FF2B5EF4-FFF2-40B4-BE49-F238E27FC236}">
                <a16:creationId xmlns:a16="http://schemas.microsoft.com/office/drawing/2014/main" id="{B1BF25F2-2071-4F4D-89DE-7D4177AD28CB}"/>
              </a:ext>
            </a:extLst>
          </p:cNvPr>
          <p:cNvGrpSpPr>
            <a:grpSpLocks/>
          </p:cNvGrpSpPr>
          <p:nvPr/>
        </p:nvGrpSpPr>
        <p:grpSpPr bwMode="auto">
          <a:xfrm>
            <a:off x="8294688" y="123825"/>
            <a:ext cx="671512" cy="658813"/>
            <a:chOff x="8294688" y="123825"/>
            <a:chExt cx="671512" cy="658813"/>
          </a:xfrm>
        </p:grpSpPr>
        <p:grpSp>
          <p:nvGrpSpPr>
            <p:cNvPr id="128006" name="Groupe 13">
              <a:extLst>
                <a:ext uri="{FF2B5EF4-FFF2-40B4-BE49-F238E27FC236}">
                  <a16:creationId xmlns:a16="http://schemas.microsoft.com/office/drawing/2014/main" id="{4DD50676-4099-4C51-9D71-0E2A2C710C13}"/>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5" name="Forme libre 17">
                <a:extLst>
                  <a:ext uri="{FF2B5EF4-FFF2-40B4-BE49-F238E27FC236}">
                    <a16:creationId xmlns:a16="http://schemas.microsoft.com/office/drawing/2014/main" id="{0CA76DCE-BC3C-4C61-895E-2AFCEFD7EB81}"/>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8010" name="Image 15">
                <a:extLst>
                  <a:ext uri="{FF2B5EF4-FFF2-40B4-BE49-F238E27FC236}">
                    <a16:creationId xmlns:a16="http://schemas.microsoft.com/office/drawing/2014/main" id="{604D8F8B-BD81-4925-B9D9-12B8F4C4A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Ellipse 1">
              <a:extLst>
                <a:ext uri="{FF2B5EF4-FFF2-40B4-BE49-F238E27FC236}">
                  <a16:creationId xmlns:a16="http://schemas.microsoft.com/office/drawing/2014/main" id="{2685F3B1-4965-4B93-A96D-80EE5705FB3C}"/>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28008" name="Image 8">
              <a:extLst>
                <a:ext uri="{FF2B5EF4-FFF2-40B4-BE49-F238E27FC236}">
                  <a16:creationId xmlns:a16="http://schemas.microsoft.com/office/drawing/2014/main" id="{6254D809-E36C-43AE-B396-3369D9C0EBDE}"/>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ZoneTexte 9">
            <a:extLst>
              <a:ext uri="{FF2B5EF4-FFF2-40B4-BE49-F238E27FC236}">
                <a16:creationId xmlns:a16="http://schemas.microsoft.com/office/drawing/2014/main" id="{23B2B53A-793C-4AF7-85B6-728DC56F0706}"/>
              </a:ext>
            </a:extLst>
          </p:cNvPr>
          <p:cNvSpPr txBox="1"/>
          <p:nvPr/>
        </p:nvSpPr>
        <p:spPr>
          <a:xfrm>
            <a:off x="3780284" y="468359"/>
            <a:ext cx="4752528" cy="430887"/>
          </a:xfrm>
          <a:prstGeom prst="rect">
            <a:avLst/>
          </a:prstGeom>
        </p:spPr>
        <p:txBody>
          <a:bodyPr lIns="0" tIns="0" rIns="0" bIns="0">
            <a:spAutoFit/>
          </a:bodyPr>
          <a:lstStyle/>
          <a:p>
            <a:pPr>
              <a:defRPr/>
            </a:pPr>
            <a:r>
              <a:rPr lang="fr-FR" dirty="0">
                <a:highlight>
                  <a:srgbClr val="FFFF00"/>
                </a:highlight>
              </a:rPr>
              <a:t>Sur toutes ces diapos : mettre texte dans commentaire et extraire un résumer</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AED0331-82AA-4BE7-8904-BA3A0D9857E2}"/>
              </a:ext>
            </a:extLst>
          </p:cNvPr>
          <p:cNvSpPr>
            <a:spLocks noGrp="1"/>
          </p:cNvSpPr>
          <p:nvPr>
            <p:ph type="title"/>
          </p:nvPr>
        </p:nvSpPr>
        <p:spPr>
          <a:xfrm>
            <a:off x="611188" y="112713"/>
            <a:ext cx="4752975" cy="742950"/>
          </a:xfrm>
        </p:spPr>
        <p:txBody>
          <a:bodyPr/>
          <a:lstStyle/>
          <a:p>
            <a:pPr>
              <a:defRPr/>
            </a:pPr>
            <a:r>
              <a:rPr lang="fr-FR" sz="2000" dirty="0"/>
              <a:t>Diane, dyslexique</a:t>
            </a:r>
          </a:p>
        </p:txBody>
      </p:sp>
      <p:sp>
        <p:nvSpPr>
          <p:cNvPr id="3" name="Espace réservé du contenu 2">
            <a:extLst>
              <a:ext uri="{FF2B5EF4-FFF2-40B4-BE49-F238E27FC236}">
                <a16:creationId xmlns:a16="http://schemas.microsoft.com/office/drawing/2014/main" id="{19B6DDE8-7FB1-4858-9453-197A7118BC31}"/>
              </a:ext>
            </a:extLst>
          </p:cNvPr>
          <p:cNvSpPr>
            <a:spLocks noGrp="1"/>
          </p:cNvSpPr>
          <p:nvPr>
            <p:ph sz="half" idx="1"/>
          </p:nvPr>
        </p:nvSpPr>
        <p:spPr>
          <a:xfrm>
            <a:off x="323850" y="1597025"/>
            <a:ext cx="3960813" cy="3292475"/>
          </a:xfrm>
        </p:spPr>
        <p:txBody>
          <a:bodyPr>
            <a:normAutofit fontScale="92500" lnSpcReduction="10000"/>
          </a:bodyPr>
          <a:lstStyle/>
          <a:p>
            <a:pPr>
              <a:defRPr/>
            </a:pPr>
            <a:r>
              <a:rPr lang="fr-FR" dirty="0">
                <a:solidFill>
                  <a:srgbClr val="FF6600"/>
                </a:solidFill>
              </a:rPr>
              <a:t>Passions et loisirs</a:t>
            </a:r>
          </a:p>
          <a:p>
            <a:pPr>
              <a:defRPr/>
            </a:pPr>
            <a:r>
              <a:rPr lang="fr-FR" dirty="0">
                <a:latin typeface="Helvetica 55 Roman" panose="020B0604020202020204" pitchFamily="34" charset="0"/>
              </a:rPr>
              <a:t>Diane est </a:t>
            </a:r>
            <a:r>
              <a:rPr lang="fr-FR" dirty="0">
                <a:solidFill>
                  <a:srgbClr val="FF6600"/>
                </a:solidFill>
                <a:latin typeface="Helvetica 55 Roman" panose="020B0604020202020204" pitchFamily="34" charset="0"/>
              </a:rPr>
              <a:t>une artiste née</a:t>
            </a:r>
            <a:r>
              <a:rPr lang="fr-FR" dirty="0">
                <a:latin typeface="Helvetica 55 Roman" panose="020B0604020202020204" pitchFamily="34" charset="0"/>
              </a:rPr>
              <a:t>. Passionnée par le théâtre, elle aime aussi le cinéma, la musique ou encore la peinture et c’est une dévoreuse de BD.</a:t>
            </a:r>
          </a:p>
          <a:p>
            <a:pPr>
              <a:defRPr/>
            </a:pPr>
            <a:r>
              <a:rPr lang="fr-FR" dirty="0">
                <a:latin typeface="Helvetica 55 Roman" panose="020B0604020202020204" pitchFamily="34" charset="0"/>
              </a:rPr>
              <a:t>Diane </a:t>
            </a:r>
            <a:r>
              <a:rPr lang="fr-FR" dirty="0">
                <a:solidFill>
                  <a:srgbClr val="FF6600"/>
                </a:solidFill>
                <a:latin typeface="Helvetica 55 Roman" panose="020B0604020202020204" pitchFamily="34" charset="0"/>
              </a:rPr>
              <a:t>a besoin de bouger et de se défouler</a:t>
            </a:r>
            <a:r>
              <a:rPr lang="fr-FR" dirty="0">
                <a:latin typeface="Helvetica 55 Roman" panose="020B0604020202020204" pitchFamily="34" charset="0"/>
              </a:rPr>
              <a:t>. Après la boxe et le kayak, elle s’est lancée un nouveau défi : la zumba, mais </a:t>
            </a:r>
            <a:r>
              <a:rPr lang="fr-FR" dirty="0">
                <a:solidFill>
                  <a:srgbClr val="FF6600"/>
                </a:solidFill>
                <a:latin typeface="Helvetica 55 Roman" panose="020B0604020202020204" pitchFamily="34" charset="0"/>
              </a:rPr>
              <a:t>elle peine à mémoriser les pas</a:t>
            </a:r>
            <a:r>
              <a:rPr lang="fr-FR" dirty="0">
                <a:latin typeface="Helvetica 55 Roman" panose="020B0604020202020204" pitchFamily="34" charset="0"/>
              </a:rPr>
              <a:t>.</a:t>
            </a:r>
          </a:p>
          <a:p>
            <a:pPr>
              <a:defRPr/>
            </a:pPr>
            <a:endParaRPr lang="fr-FR" dirty="0"/>
          </a:p>
          <a:p>
            <a:pPr>
              <a:defRPr/>
            </a:pPr>
            <a:r>
              <a:rPr lang="fr-FR" dirty="0">
                <a:solidFill>
                  <a:srgbClr val="FF6600"/>
                </a:solidFill>
              </a:rPr>
              <a:t>Attentes &amp; envies</a:t>
            </a:r>
          </a:p>
          <a:p>
            <a:pPr>
              <a:defRPr/>
            </a:pPr>
            <a:r>
              <a:rPr lang="fr-FR" dirty="0">
                <a:latin typeface="Helvetica 55 Roman" panose="020B0604020202020204" pitchFamily="34" charset="0"/>
              </a:rPr>
              <a:t>Diane souhaite se former aux techniques de créativité appliquée à la résolution de problème, qui combinées aux techniques théâtrales lui permettrait de développer son activité en entreprise.</a:t>
            </a:r>
          </a:p>
          <a:p>
            <a:pPr>
              <a:defRPr/>
            </a:pPr>
            <a:r>
              <a:rPr lang="fr-FR" dirty="0">
                <a:latin typeface="Helvetica 55 Roman" panose="020B0604020202020204" pitchFamily="34" charset="0"/>
              </a:rPr>
              <a:t>Son petit garçon Victor commence à présenter des signes de dyslexie. Elle va tout faire pour que ce trouble et le regard des autres, ne l’empêchent pas d’aller au bout de ses rêves.</a:t>
            </a:r>
          </a:p>
        </p:txBody>
      </p:sp>
      <p:sp>
        <p:nvSpPr>
          <p:cNvPr id="7" name="Espace réservé du contenu 6">
            <a:extLst>
              <a:ext uri="{FF2B5EF4-FFF2-40B4-BE49-F238E27FC236}">
                <a16:creationId xmlns:a16="http://schemas.microsoft.com/office/drawing/2014/main" id="{6703B47C-EA78-4FC3-A891-9585F72463CB}"/>
              </a:ext>
            </a:extLst>
          </p:cNvPr>
          <p:cNvSpPr>
            <a:spLocks noGrp="1"/>
          </p:cNvSpPr>
          <p:nvPr>
            <p:ph sz="half" idx="10"/>
          </p:nvPr>
        </p:nvSpPr>
        <p:spPr>
          <a:xfrm>
            <a:off x="4614863" y="677863"/>
            <a:ext cx="4421187" cy="4211637"/>
          </a:xfrm>
          <a:solidFill>
            <a:schemeClr val="tx1"/>
          </a:solidFill>
        </p:spPr>
        <p:txBody>
          <a:bodyPr>
            <a:normAutofit fontScale="85000" lnSpcReduction="10000"/>
          </a:bodyPr>
          <a:lstStyle/>
          <a:p>
            <a:pPr>
              <a:lnSpc>
                <a:spcPct val="100000"/>
              </a:lnSpc>
              <a:defRPr/>
            </a:pPr>
            <a:r>
              <a:rPr lang="fr-FR" dirty="0">
                <a:solidFill>
                  <a:srgbClr val="FF6600"/>
                </a:solidFill>
              </a:rPr>
              <a:t>Habitudes</a:t>
            </a:r>
          </a:p>
          <a:p>
            <a:pPr>
              <a:lnSpc>
                <a:spcPct val="100000"/>
              </a:lnSpc>
              <a:defRPr/>
            </a:pPr>
            <a:r>
              <a:rPr lang="fr-FR" dirty="0">
                <a:latin typeface="Helvetica 55 Roman" panose="020B0604020202020204" pitchFamily="34" charset="0"/>
              </a:rPr>
              <a:t>Pour </a:t>
            </a:r>
            <a:r>
              <a:rPr lang="fr-FR" dirty="0">
                <a:solidFill>
                  <a:srgbClr val="FF6600"/>
                </a:solidFill>
                <a:latin typeface="Helvetica 55 Roman" panose="020B0604020202020204" pitchFamily="34" charset="0"/>
              </a:rPr>
              <a:t>apprendre le texte </a:t>
            </a:r>
            <a:r>
              <a:rPr lang="fr-FR" dirty="0">
                <a:latin typeface="Helvetica 55 Roman" panose="020B0604020202020204" pitchFamily="34" charset="0"/>
              </a:rPr>
              <a:t>d'une pièce de théâtre Diane doit </a:t>
            </a:r>
            <a:r>
              <a:rPr lang="fr-FR" dirty="0">
                <a:solidFill>
                  <a:srgbClr val="FF6600"/>
                </a:solidFill>
                <a:latin typeface="Helvetica 55 Roman" panose="020B0604020202020204" pitchFamily="34" charset="0"/>
              </a:rPr>
              <a:t>passer par l’oral</a:t>
            </a:r>
            <a:r>
              <a:rPr lang="fr-FR" dirty="0">
                <a:latin typeface="Helvetica 55 Roman" panose="020B0604020202020204" pitchFamily="34" charset="0"/>
              </a:rPr>
              <a:t>, elle s’appuie donc sur des </a:t>
            </a:r>
            <a:r>
              <a:rPr lang="fr-FR" dirty="0">
                <a:solidFill>
                  <a:srgbClr val="FF6600"/>
                </a:solidFill>
                <a:latin typeface="Helvetica 55 Roman" panose="020B0604020202020204" pitchFamily="34" charset="0"/>
              </a:rPr>
              <a:t>livres audio </a:t>
            </a:r>
            <a:r>
              <a:rPr lang="fr-FR" dirty="0">
                <a:latin typeface="Helvetica 55 Roman" panose="020B0604020202020204" pitchFamily="34" charset="0"/>
              </a:rPr>
              <a:t>et à défaut elle sollicite son entourage pour le lui enregistrer.</a:t>
            </a:r>
          </a:p>
          <a:p>
            <a:pPr>
              <a:lnSpc>
                <a:spcPct val="100000"/>
              </a:lnSpc>
              <a:defRPr/>
            </a:pPr>
            <a:r>
              <a:rPr lang="fr-FR" dirty="0">
                <a:latin typeface="Helvetica 55 Roman" panose="020B0604020202020204" pitchFamily="34" charset="0"/>
              </a:rPr>
              <a:t>Diane aime </a:t>
            </a:r>
            <a:r>
              <a:rPr lang="fr-FR" dirty="0">
                <a:solidFill>
                  <a:srgbClr val="FF6600"/>
                </a:solidFill>
                <a:latin typeface="Helvetica 55 Roman" panose="020B0604020202020204" pitchFamily="34" charset="0"/>
              </a:rPr>
              <a:t>être entourée de monde</a:t>
            </a:r>
            <a:r>
              <a:rPr lang="fr-FR" dirty="0">
                <a:latin typeface="Helvetica 55 Roman" panose="020B0604020202020204" pitchFamily="34" charset="0"/>
              </a:rPr>
              <a:t>. Il ne se passe pas un WE sans qu’elle voit des amis. Mais pour ne </a:t>
            </a:r>
            <a:r>
              <a:rPr lang="fr-FR" dirty="0">
                <a:solidFill>
                  <a:srgbClr val="FF6600"/>
                </a:solidFill>
                <a:latin typeface="Helvetica 55 Roman" panose="020B0604020202020204" pitchFamily="34" charset="0"/>
              </a:rPr>
              <a:t>pas avoir à s’occuper de l’organisation</a:t>
            </a:r>
            <a:r>
              <a:rPr lang="fr-FR" dirty="0">
                <a:latin typeface="Helvetica 55 Roman" panose="020B0604020202020204" pitchFamily="34" charset="0"/>
              </a:rPr>
              <a:t> elle préfère les rencontrer à l’extérieur, dans un parc, à la terrasse d’un café ou chez eux.</a:t>
            </a:r>
          </a:p>
          <a:p>
            <a:pPr>
              <a:lnSpc>
                <a:spcPct val="100000"/>
              </a:lnSpc>
              <a:defRPr/>
            </a:pPr>
            <a:endParaRPr lang="fr-FR" dirty="0">
              <a:solidFill>
                <a:srgbClr val="FF6600"/>
              </a:solidFill>
            </a:endParaRPr>
          </a:p>
          <a:p>
            <a:pPr>
              <a:lnSpc>
                <a:spcPct val="100000"/>
              </a:lnSpc>
              <a:defRPr/>
            </a:pPr>
            <a:r>
              <a:rPr lang="fr-FR" dirty="0">
                <a:solidFill>
                  <a:srgbClr val="FF6600"/>
                </a:solidFill>
              </a:rPr>
              <a:t>Frustrations au quotidien</a:t>
            </a:r>
          </a:p>
          <a:p>
            <a:pPr>
              <a:lnSpc>
                <a:spcPct val="100000"/>
              </a:lnSpc>
              <a:defRPr/>
            </a:pPr>
            <a:r>
              <a:rPr lang="fr-FR" dirty="0">
                <a:solidFill>
                  <a:srgbClr val="FF6600"/>
                </a:solidFill>
                <a:latin typeface="Helvetica 55 Roman" panose="020B0604020202020204" pitchFamily="34" charset="0"/>
              </a:rPr>
              <a:t>Son hyperactivité vient souvent contrarier sa curiosité</a:t>
            </a:r>
            <a:r>
              <a:rPr lang="fr-FR" dirty="0">
                <a:latin typeface="Helvetica 55 Roman" panose="020B0604020202020204" pitchFamily="34" charset="0"/>
              </a:rPr>
              <a:t>. Ainsi elle ne va pas au cinéma car rester assise sans bouger l’angoisse. Elle les regarde en streaming chez elle à sa façon.</a:t>
            </a:r>
          </a:p>
          <a:p>
            <a:pPr>
              <a:lnSpc>
                <a:spcPct val="100000"/>
              </a:lnSpc>
              <a:defRPr/>
            </a:pPr>
            <a:r>
              <a:rPr lang="fr-FR" dirty="0">
                <a:latin typeface="Helvetica 55 Roman" panose="020B0604020202020204" pitchFamily="34" charset="0"/>
              </a:rPr>
              <a:t>Encore aujourd’hui </a:t>
            </a:r>
            <a:r>
              <a:rPr lang="fr-FR" dirty="0">
                <a:solidFill>
                  <a:srgbClr val="FF6600"/>
                </a:solidFill>
                <a:latin typeface="Helvetica 55 Roman" panose="020B0604020202020204" pitchFamily="34" charset="0"/>
              </a:rPr>
              <a:t>écrire lui prend du temps</a:t>
            </a:r>
            <a:r>
              <a:rPr lang="fr-FR" dirty="0">
                <a:latin typeface="Helvetica 55 Roman" panose="020B0604020202020204" pitchFamily="34" charset="0"/>
              </a:rPr>
              <a:t>. Ne supportant plus les remarques des parents d’élève sur son orthographe elle a </a:t>
            </a:r>
            <a:r>
              <a:rPr lang="fr-FR" dirty="0">
                <a:solidFill>
                  <a:srgbClr val="FF6600"/>
                </a:solidFill>
                <a:latin typeface="Helvetica 55 Roman" panose="020B0604020202020204" pitchFamily="34" charset="0"/>
              </a:rPr>
              <a:t>signalé dans sa signature de mail sa dyslexie</a:t>
            </a:r>
            <a:r>
              <a:rPr lang="fr-FR" dirty="0">
                <a:latin typeface="Helvetica 55 Roman" panose="020B0604020202020204" pitchFamily="34" charset="0"/>
              </a:rPr>
              <a:t>.</a:t>
            </a:r>
          </a:p>
          <a:p>
            <a:pPr>
              <a:lnSpc>
                <a:spcPct val="100000"/>
              </a:lnSpc>
              <a:defRPr/>
            </a:pPr>
            <a:r>
              <a:rPr lang="fr-FR" dirty="0">
                <a:latin typeface="Helvetica 55 Roman" panose="020B0604020202020204" pitchFamily="34" charset="0"/>
              </a:rPr>
              <a:t>YouTube est pour elle une mine de ressources pédagogiques qui lui permet de se libérer de l’écrit, mais elle est obligée de se limiter aux contenus en français, car </a:t>
            </a:r>
            <a:r>
              <a:rPr lang="fr-FR" dirty="0">
                <a:solidFill>
                  <a:srgbClr val="FF6600"/>
                </a:solidFill>
                <a:latin typeface="Helvetica 55 Roman" panose="020B0604020202020204" pitchFamily="34" charset="0"/>
              </a:rPr>
              <a:t>lire des sous-titres qui bougent tout le temps qui ne sont pas toujours bien contrastés </a:t>
            </a:r>
            <a:r>
              <a:rPr lang="fr-FR" dirty="0">
                <a:latin typeface="Helvetica 55 Roman" panose="020B0604020202020204" pitchFamily="34" charset="0"/>
              </a:rPr>
              <a:t>c’est laborieux.</a:t>
            </a:r>
          </a:p>
        </p:txBody>
      </p:sp>
      <p:pic>
        <p:nvPicPr>
          <p:cNvPr id="130053" name="Espace réservé du contenu 4" descr="Diane, 34 ans&#10;Dyslexique avec TDA/H &#10;Professeure de Théâtre">
            <a:extLst>
              <a:ext uri="{FF2B5EF4-FFF2-40B4-BE49-F238E27FC236}">
                <a16:creationId xmlns:a16="http://schemas.microsoft.com/office/drawing/2014/main" id="{B27FB250-9C1C-48D8-AA57-CD2139785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447" b="16402"/>
          <a:stretch>
            <a:fillRect/>
          </a:stretch>
        </p:blipFill>
        <p:spPr bwMode="auto">
          <a:xfrm>
            <a:off x="1042988" y="684213"/>
            <a:ext cx="885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0054" name="Groupe 8">
            <a:extLst>
              <a:ext uri="{FF2B5EF4-FFF2-40B4-BE49-F238E27FC236}">
                <a16:creationId xmlns:a16="http://schemas.microsoft.com/office/drawing/2014/main" id="{138E9ED3-AB19-43E2-B817-14D4543BCA0E}"/>
              </a:ext>
            </a:extLst>
          </p:cNvPr>
          <p:cNvGrpSpPr>
            <a:grpSpLocks/>
          </p:cNvGrpSpPr>
          <p:nvPr/>
        </p:nvGrpSpPr>
        <p:grpSpPr bwMode="auto">
          <a:xfrm>
            <a:off x="2757488" y="769938"/>
            <a:ext cx="671512" cy="660400"/>
            <a:chOff x="8294688" y="123825"/>
            <a:chExt cx="671512" cy="658813"/>
          </a:xfrm>
        </p:grpSpPr>
        <p:grpSp>
          <p:nvGrpSpPr>
            <p:cNvPr id="130056" name="Groupe 13">
              <a:extLst>
                <a:ext uri="{FF2B5EF4-FFF2-40B4-BE49-F238E27FC236}">
                  <a16:creationId xmlns:a16="http://schemas.microsoft.com/office/drawing/2014/main" id="{520891AA-0F8B-4A55-846C-228581836974}"/>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3" name="Forme libre 17">
                <a:extLst>
                  <a:ext uri="{FF2B5EF4-FFF2-40B4-BE49-F238E27FC236}">
                    <a16:creationId xmlns:a16="http://schemas.microsoft.com/office/drawing/2014/main" id="{7121B4A6-7558-487C-9AA1-4A76E817FC13}"/>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30060" name="Image 15">
                <a:extLst>
                  <a:ext uri="{FF2B5EF4-FFF2-40B4-BE49-F238E27FC236}">
                    <a16:creationId xmlns:a16="http://schemas.microsoft.com/office/drawing/2014/main" id="{58DDD5C1-C529-45C6-A5DF-C761F7645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Ellipse 10">
              <a:extLst>
                <a:ext uri="{FF2B5EF4-FFF2-40B4-BE49-F238E27FC236}">
                  <a16:creationId xmlns:a16="http://schemas.microsoft.com/office/drawing/2014/main" id="{A803219D-0727-4EC4-9092-200018F93DD1}"/>
                </a:ext>
              </a:extLst>
            </p:cNvPr>
            <p:cNvSpPr/>
            <p:nvPr/>
          </p:nvSpPr>
          <p:spPr>
            <a:xfrm>
              <a:off x="8375650" y="203009"/>
              <a:ext cx="525463" cy="5004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30058" name="Image 11">
              <a:extLst>
                <a:ext uri="{FF2B5EF4-FFF2-40B4-BE49-F238E27FC236}">
                  <a16:creationId xmlns:a16="http://schemas.microsoft.com/office/drawing/2014/main" id="{5D3B5375-29E3-42A6-BACD-05FC7E8BA17C}"/>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ZoneTexte 11">
            <a:extLst>
              <a:ext uri="{FF2B5EF4-FFF2-40B4-BE49-F238E27FC236}">
                <a16:creationId xmlns:a16="http://schemas.microsoft.com/office/drawing/2014/main" id="{EF704401-A20E-46ED-BE5E-A06A633F787B}"/>
              </a:ext>
            </a:extLst>
          </p:cNvPr>
          <p:cNvSpPr txBox="1"/>
          <p:nvPr/>
        </p:nvSpPr>
        <p:spPr>
          <a:xfrm>
            <a:off x="3780284" y="468359"/>
            <a:ext cx="4752528" cy="430887"/>
          </a:xfrm>
          <a:prstGeom prst="rect">
            <a:avLst/>
          </a:prstGeom>
        </p:spPr>
        <p:txBody>
          <a:bodyPr lIns="0" tIns="0" rIns="0" bIns="0">
            <a:spAutoFit/>
          </a:bodyPr>
          <a:lstStyle/>
          <a:p>
            <a:pPr>
              <a:defRPr/>
            </a:pPr>
            <a:r>
              <a:rPr lang="fr-FR" dirty="0">
                <a:highlight>
                  <a:srgbClr val="FFFF00"/>
                </a:highlight>
              </a:rPr>
              <a:t>Sur toutes ces diapos : mettre texte dans commentaire et extraire un résumer</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contenu 16">
            <a:extLst>
              <a:ext uri="{FF2B5EF4-FFF2-40B4-BE49-F238E27FC236}">
                <a16:creationId xmlns:a16="http://schemas.microsoft.com/office/drawing/2014/main" id="{4F3BC614-125E-46C0-879A-C07DF6E37883}"/>
              </a:ext>
            </a:extLst>
          </p:cNvPr>
          <p:cNvSpPr>
            <a:spLocks noGrp="1"/>
          </p:cNvSpPr>
          <p:nvPr>
            <p:ph sz="half" idx="10"/>
          </p:nvPr>
        </p:nvSpPr>
        <p:spPr>
          <a:xfrm>
            <a:off x="4643438" y="460375"/>
            <a:ext cx="4248150" cy="4703763"/>
          </a:xfrm>
        </p:spPr>
        <p:txBody>
          <a:bodyPr>
            <a:normAutofit fontScale="70000" lnSpcReduction="20000"/>
          </a:bodyPr>
          <a:lstStyle/>
          <a:p>
            <a:pPr>
              <a:defRPr/>
            </a:pPr>
            <a:r>
              <a:rPr lang="fr-FR" sz="2200" dirty="0">
                <a:solidFill>
                  <a:srgbClr val="FF6600"/>
                </a:solidFill>
              </a:rPr>
              <a:t>Situations de handicap numérique</a:t>
            </a:r>
          </a:p>
          <a:p>
            <a:pPr>
              <a:lnSpc>
                <a:spcPct val="110000"/>
              </a:lnSpc>
              <a:spcBef>
                <a:spcPts val="1200"/>
              </a:spcBef>
              <a:spcAft>
                <a:spcPts val="600"/>
              </a:spcAft>
              <a:defRPr/>
            </a:pPr>
            <a:r>
              <a:rPr lang="fr-FR" sz="1800" dirty="0">
                <a:solidFill>
                  <a:srgbClr val="FF6600"/>
                </a:solidFill>
                <a:latin typeface="Helvetica 55 Roman" panose="020B0604020202020204" pitchFamily="34" charset="0"/>
              </a:rPr>
              <a:t>Lire un document écrit en caractères de petite taille, avec des lignes serrées</a:t>
            </a:r>
            <a:r>
              <a:rPr lang="fr-FR" sz="1800" dirty="0">
                <a:latin typeface="Helvetica 55 Roman" panose="020B0604020202020204" pitchFamily="34" charset="0"/>
              </a:rPr>
              <a:t>, non structuré en paragraphe est très difficile pour Diane. C’est pire encore, si le </a:t>
            </a:r>
            <a:r>
              <a:rPr lang="fr-FR" sz="1800" dirty="0">
                <a:solidFill>
                  <a:srgbClr val="FF6600"/>
                </a:solidFill>
                <a:latin typeface="Helvetica 55 Roman" panose="020B0604020202020204" pitchFamily="34" charset="0"/>
              </a:rPr>
              <a:t>texte est justifié, centré ou aligné à droite</a:t>
            </a:r>
            <a:r>
              <a:rPr lang="fr-FR" sz="1800" dirty="0">
                <a:latin typeface="Helvetica 55 Roman" panose="020B0604020202020204" pitchFamily="34" charset="0"/>
              </a:rPr>
              <a:t>.</a:t>
            </a:r>
          </a:p>
          <a:p>
            <a:pPr>
              <a:lnSpc>
                <a:spcPct val="110000"/>
              </a:lnSpc>
              <a:spcBef>
                <a:spcPts val="1200"/>
              </a:spcBef>
              <a:spcAft>
                <a:spcPts val="600"/>
              </a:spcAft>
              <a:defRPr/>
            </a:pPr>
            <a:r>
              <a:rPr lang="fr-FR" sz="1800" dirty="0">
                <a:latin typeface="Helvetica 55 Roman" panose="020B0604020202020204" pitchFamily="34" charset="0"/>
              </a:rPr>
              <a:t>Les fond blancs l’éblouissent, c’est pourquoi elle </a:t>
            </a:r>
            <a:r>
              <a:rPr lang="fr-FR" sz="1800" dirty="0">
                <a:solidFill>
                  <a:srgbClr val="FF6600"/>
                </a:solidFill>
                <a:latin typeface="Helvetica 55 Roman" panose="020B0604020202020204" pitchFamily="34" charset="0"/>
              </a:rPr>
              <a:t>réduit systématiquement la luminosité des écrans</a:t>
            </a:r>
            <a:r>
              <a:rPr lang="fr-FR" sz="1800" dirty="0">
                <a:latin typeface="Helvetica 55 Roman" panose="020B0604020202020204" pitchFamily="34" charset="0"/>
              </a:rPr>
              <a:t>. Mais ce qui la gêne le plus ce sont les </a:t>
            </a:r>
            <a:r>
              <a:rPr lang="fr-FR" sz="1800" dirty="0">
                <a:solidFill>
                  <a:srgbClr val="FF6600"/>
                </a:solidFill>
                <a:latin typeface="Helvetica 55 Roman" panose="020B0604020202020204" pitchFamily="34" charset="0"/>
              </a:rPr>
              <a:t>fonds texturés</a:t>
            </a:r>
            <a:r>
              <a:rPr lang="fr-FR" sz="1800" dirty="0">
                <a:latin typeface="Helvetica 55 Roman" panose="020B0604020202020204" pitchFamily="34" charset="0"/>
              </a:rPr>
              <a:t>. Un texte sur une image est pour elle carrément illisible.</a:t>
            </a:r>
          </a:p>
          <a:p>
            <a:pPr>
              <a:lnSpc>
                <a:spcPct val="110000"/>
              </a:lnSpc>
              <a:spcBef>
                <a:spcPts val="1200"/>
              </a:spcBef>
              <a:spcAft>
                <a:spcPts val="600"/>
              </a:spcAft>
              <a:defRPr/>
            </a:pPr>
            <a:r>
              <a:rPr lang="fr-FR" sz="1800" dirty="0">
                <a:latin typeface="Helvetica 55 Roman" panose="020B0604020202020204" pitchFamily="34" charset="0"/>
              </a:rPr>
              <a:t>Sur le web elle utilise Orange Confort+  pour notamment </a:t>
            </a:r>
            <a:r>
              <a:rPr lang="fr-FR" sz="1800" dirty="0">
                <a:solidFill>
                  <a:srgbClr val="FF6600"/>
                </a:solidFill>
                <a:latin typeface="Helvetica 55 Roman" panose="020B0604020202020204" pitchFamily="34" charset="0"/>
              </a:rPr>
              <a:t>espacer les lignes et les mots</a:t>
            </a:r>
            <a:r>
              <a:rPr lang="fr-FR" sz="1800" dirty="0">
                <a:latin typeface="Helvetica 55 Roman" panose="020B0604020202020204" pitchFamily="34" charset="0"/>
              </a:rPr>
              <a:t>. Hélas, l’outil ne fonctionne pas sur un site ne respectant pas les recommandations d’accessibilité. Elle est alors obligée de copier-coller les contenus dans Word et d’adapter la mise en page.</a:t>
            </a:r>
          </a:p>
          <a:p>
            <a:pPr>
              <a:lnSpc>
                <a:spcPct val="110000"/>
              </a:lnSpc>
              <a:spcBef>
                <a:spcPts val="1200"/>
              </a:spcBef>
              <a:spcAft>
                <a:spcPts val="600"/>
              </a:spcAft>
              <a:defRPr/>
            </a:pPr>
            <a:r>
              <a:rPr lang="fr-FR" sz="1800" dirty="0">
                <a:solidFill>
                  <a:srgbClr val="FF6600"/>
                </a:solidFill>
                <a:latin typeface="Helvetica 55 Roman" panose="020B0604020202020204" pitchFamily="34" charset="0"/>
              </a:rPr>
              <a:t>Facilement distraite</a:t>
            </a:r>
            <a:r>
              <a:rPr lang="fr-FR" sz="1800" dirty="0">
                <a:latin typeface="Helvetica 55 Roman" panose="020B0604020202020204" pitchFamily="34" charset="0"/>
              </a:rPr>
              <a:t>, elle ne supporte pas les sites qui </a:t>
            </a:r>
            <a:r>
              <a:rPr lang="fr-FR" sz="1800" dirty="0">
                <a:solidFill>
                  <a:srgbClr val="FF6600"/>
                </a:solidFill>
                <a:latin typeface="Helvetica 55 Roman" panose="020B0604020202020204" pitchFamily="34" charset="0"/>
              </a:rPr>
              <a:t>clignotent de partout </a:t>
            </a:r>
            <a:r>
              <a:rPr lang="fr-FR" sz="1800" dirty="0">
                <a:latin typeface="Helvetica 55 Roman" panose="020B0604020202020204" pitchFamily="34" charset="0"/>
              </a:rPr>
              <a:t>ou ceux avec des pop up qui s’affichent sans que l’on ait rien demandé.</a:t>
            </a:r>
          </a:p>
        </p:txBody>
      </p:sp>
      <p:pic>
        <p:nvPicPr>
          <p:cNvPr id="132099" name="Espace réservé du contenu 4" descr="Diane, 34 ans&#10;Dyslexique avec TDA/H &#10;Professeure de Théâtre">
            <a:extLst>
              <a:ext uri="{FF2B5EF4-FFF2-40B4-BE49-F238E27FC236}">
                <a16:creationId xmlns:a16="http://schemas.microsoft.com/office/drawing/2014/main" id="{EB5FAA1B-700F-4402-81A1-A44DE3D97BE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b="16402"/>
          <a:stretch>
            <a:fillRect/>
          </a:stretch>
        </p:blipFill>
        <p:spPr bwMode="auto">
          <a:xfrm>
            <a:off x="684213" y="654050"/>
            <a:ext cx="3227387" cy="383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2100" name="Groupe 6">
            <a:extLst>
              <a:ext uri="{FF2B5EF4-FFF2-40B4-BE49-F238E27FC236}">
                <a16:creationId xmlns:a16="http://schemas.microsoft.com/office/drawing/2014/main" id="{F40A2109-179C-4AEB-BB4B-70FBBE8472D8}"/>
              </a:ext>
            </a:extLst>
          </p:cNvPr>
          <p:cNvGrpSpPr>
            <a:grpSpLocks/>
          </p:cNvGrpSpPr>
          <p:nvPr/>
        </p:nvGrpSpPr>
        <p:grpSpPr bwMode="auto">
          <a:xfrm>
            <a:off x="8294688" y="123825"/>
            <a:ext cx="671512" cy="658813"/>
            <a:chOff x="8294688" y="123825"/>
            <a:chExt cx="671512" cy="658813"/>
          </a:xfrm>
        </p:grpSpPr>
        <p:grpSp>
          <p:nvGrpSpPr>
            <p:cNvPr id="132101" name="Groupe 13">
              <a:extLst>
                <a:ext uri="{FF2B5EF4-FFF2-40B4-BE49-F238E27FC236}">
                  <a16:creationId xmlns:a16="http://schemas.microsoft.com/office/drawing/2014/main" id="{1343294E-9738-4AC5-BCCC-E2961E136C90}"/>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1" name="Forme libre 17">
                <a:extLst>
                  <a:ext uri="{FF2B5EF4-FFF2-40B4-BE49-F238E27FC236}">
                    <a16:creationId xmlns:a16="http://schemas.microsoft.com/office/drawing/2014/main" id="{6E66482B-1BFE-4F14-8A21-C566849A0BE1}"/>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32105" name="Image 15">
                <a:extLst>
                  <a:ext uri="{FF2B5EF4-FFF2-40B4-BE49-F238E27FC236}">
                    <a16:creationId xmlns:a16="http://schemas.microsoft.com/office/drawing/2014/main" id="{16912243-68D6-4D3A-853E-6CF8764A8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Ellipse 8">
              <a:extLst>
                <a:ext uri="{FF2B5EF4-FFF2-40B4-BE49-F238E27FC236}">
                  <a16:creationId xmlns:a16="http://schemas.microsoft.com/office/drawing/2014/main" id="{2BB10139-0367-4192-AB57-BAE6605D9C95}"/>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32103" name="Image 9">
              <a:extLst>
                <a:ext uri="{FF2B5EF4-FFF2-40B4-BE49-F238E27FC236}">
                  <a16:creationId xmlns:a16="http://schemas.microsoft.com/office/drawing/2014/main" id="{CDD73EDC-9B73-4EEA-B3EA-D572348F0DFD}"/>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Image 43" descr="poste de travail multi devices">
            <a:extLst>
              <a:ext uri="{FF2B5EF4-FFF2-40B4-BE49-F238E27FC236}">
                <a16:creationId xmlns:a16="http://schemas.microsoft.com/office/drawing/2014/main" id="{1C9FFB13-94CA-482E-B7A5-1A5E3E3B7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ZoneTexte 12">
            <a:extLst>
              <a:ext uri="{FF2B5EF4-FFF2-40B4-BE49-F238E27FC236}">
                <a16:creationId xmlns:a16="http://schemas.microsoft.com/office/drawing/2014/main" id="{D1D5A850-BB83-4F9D-A69C-FCFDC099B514}"/>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134148" name="ZoneTexte 20">
            <a:extLst>
              <a:ext uri="{FF2B5EF4-FFF2-40B4-BE49-F238E27FC236}">
                <a16:creationId xmlns:a16="http://schemas.microsoft.com/office/drawing/2014/main" id="{3EEEDD86-3BD5-4F8F-93BC-44704B58EDF1}"/>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134149" name="ZoneTexte 27">
            <a:extLst>
              <a:ext uri="{FF2B5EF4-FFF2-40B4-BE49-F238E27FC236}">
                <a16:creationId xmlns:a16="http://schemas.microsoft.com/office/drawing/2014/main" id="{C653EC06-4607-4BCB-A170-25CD8AB578E2}"/>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134150" name="ZoneTexte 36">
            <a:extLst>
              <a:ext uri="{FF2B5EF4-FFF2-40B4-BE49-F238E27FC236}">
                <a16:creationId xmlns:a16="http://schemas.microsoft.com/office/drawing/2014/main" id="{3DA7C1BE-D5BA-4AF1-8BA2-EE8BF4DE59CF}"/>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134151" name="Image 45" descr="plage braille">
            <a:extLst>
              <a:ext uri="{FF2B5EF4-FFF2-40B4-BE49-F238E27FC236}">
                <a16:creationId xmlns:a16="http://schemas.microsoft.com/office/drawing/2014/main" id="{845FE3E4-D5BE-49B0-8A58-77D997D25B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2" name="ZoneTexte 17">
            <a:extLst>
              <a:ext uri="{FF2B5EF4-FFF2-40B4-BE49-F238E27FC236}">
                <a16:creationId xmlns:a16="http://schemas.microsoft.com/office/drawing/2014/main" id="{2DDBF5A1-1573-4D85-86ED-7595D40AFCCD}"/>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134153" name="Image 8">
            <a:extLst>
              <a:ext uri="{FF2B5EF4-FFF2-40B4-BE49-F238E27FC236}">
                <a16:creationId xmlns:a16="http://schemas.microsoft.com/office/drawing/2014/main" id="{0C3670F4-9FA7-42E0-A1D2-769BFC3B7B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Espace réservé du contenu 6">
            <a:extLst>
              <a:ext uri="{FF2B5EF4-FFF2-40B4-BE49-F238E27FC236}">
                <a16:creationId xmlns:a16="http://schemas.microsoft.com/office/drawing/2014/main" id="{2EC1EE6C-D93D-47C8-AAF7-6384BC191694}"/>
              </a:ext>
            </a:extLst>
          </p:cNvPr>
          <p:cNvPicPr>
            <a:picLocks noGrp="1" noChangeAspect="1"/>
          </p:cNvPicPr>
          <p:nvPr>
            <p:ph sz="quarter" idx="12"/>
          </p:nvPr>
        </p:nvPicPr>
        <p:blipFill>
          <a:blip r:embed="rId6"/>
          <a:stretch>
            <a:fillRect/>
          </a:stretch>
        </p:blipFill>
        <p:spPr>
          <a:xfrm>
            <a:off x="-33338" y="5356225"/>
            <a:ext cx="4033838" cy="2049463"/>
          </a:xfrm>
        </p:spPr>
      </p:pic>
      <p:grpSp>
        <p:nvGrpSpPr>
          <p:cNvPr id="134155" name="Groupe 18">
            <a:extLst>
              <a:ext uri="{FF2B5EF4-FFF2-40B4-BE49-F238E27FC236}">
                <a16:creationId xmlns:a16="http://schemas.microsoft.com/office/drawing/2014/main" id="{05BB0FA9-5887-4582-B9B4-22EB9A9A8CD7}"/>
              </a:ext>
            </a:extLst>
          </p:cNvPr>
          <p:cNvGrpSpPr>
            <a:grpSpLocks/>
          </p:cNvGrpSpPr>
          <p:nvPr/>
        </p:nvGrpSpPr>
        <p:grpSpPr bwMode="auto">
          <a:xfrm>
            <a:off x="57150" y="330200"/>
            <a:ext cx="9036050" cy="4473575"/>
            <a:chOff x="0" y="249528"/>
            <a:chExt cx="9144000" cy="4644444"/>
          </a:xfrm>
        </p:grpSpPr>
        <p:pic>
          <p:nvPicPr>
            <p:cNvPr id="134189" name="Image 9">
              <a:extLst>
                <a:ext uri="{FF2B5EF4-FFF2-40B4-BE49-F238E27FC236}">
                  <a16:creationId xmlns:a16="http://schemas.microsoft.com/office/drawing/2014/main" id="{9B8D4D53-A440-41A7-BAFD-1CD0FF2295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90" name="Image 16">
              <a:extLst>
                <a:ext uri="{FF2B5EF4-FFF2-40B4-BE49-F238E27FC236}">
                  <a16:creationId xmlns:a16="http://schemas.microsoft.com/office/drawing/2014/main" id="{5143D8A5-4EB6-43E2-8F07-C499A78BC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re 1">
            <a:extLst>
              <a:ext uri="{FF2B5EF4-FFF2-40B4-BE49-F238E27FC236}">
                <a16:creationId xmlns:a16="http://schemas.microsoft.com/office/drawing/2014/main" id="{CA2CF279-BC90-4B04-A632-DC7629E2D88D}"/>
              </a:ext>
            </a:extLst>
          </p:cNvPr>
          <p:cNvSpPr>
            <a:spLocks noGrp="1"/>
          </p:cNvSpPr>
          <p:nvPr>
            <p:ph type="title"/>
          </p:nvPr>
        </p:nvSpPr>
        <p:spPr>
          <a:xfrm>
            <a:off x="1385888" y="-20638"/>
            <a:ext cx="6778625" cy="454026"/>
          </a:xfrm>
          <a:solidFill>
            <a:schemeClr val="tx1">
              <a:lumMod val="95000"/>
              <a:lumOff val="5000"/>
            </a:schemeClr>
          </a:solidFill>
        </p:spPr>
        <p:txBody>
          <a:bodyPr/>
          <a:lstStyle/>
          <a:p>
            <a:pPr>
              <a:defRPr/>
            </a:pPr>
            <a:r>
              <a:rPr lang="fr-FR" sz="2400" dirty="0">
                <a:solidFill>
                  <a:srgbClr val="FF6600"/>
                </a:solidFill>
              </a:rPr>
              <a:t>Comprendre difficultés sur poste de travail</a:t>
            </a:r>
          </a:p>
        </p:txBody>
      </p:sp>
      <p:pic>
        <p:nvPicPr>
          <p:cNvPr id="134157" name="Image 33">
            <a:extLst>
              <a:ext uri="{FF2B5EF4-FFF2-40B4-BE49-F238E27FC236}">
                <a16:creationId xmlns:a16="http://schemas.microsoft.com/office/drawing/2014/main" id="{D9D72894-5545-4256-89B7-6001F85F3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00" y="4791075"/>
            <a:ext cx="90424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4158" name="Groupe 5">
            <a:extLst>
              <a:ext uri="{FF2B5EF4-FFF2-40B4-BE49-F238E27FC236}">
                <a16:creationId xmlns:a16="http://schemas.microsoft.com/office/drawing/2014/main" id="{700C3567-CBB6-4E7C-BC21-4DAC6F8EC683}"/>
              </a:ext>
            </a:extLst>
          </p:cNvPr>
          <p:cNvGrpSpPr>
            <a:grpSpLocks/>
          </p:cNvGrpSpPr>
          <p:nvPr/>
        </p:nvGrpSpPr>
        <p:grpSpPr bwMode="auto">
          <a:xfrm>
            <a:off x="1438275" y="2800350"/>
            <a:ext cx="873125" cy="576263"/>
            <a:chOff x="9214172" y="504732"/>
            <a:chExt cx="1810840" cy="1366580"/>
          </a:xfrm>
        </p:grpSpPr>
        <p:cxnSp>
          <p:nvCxnSpPr>
            <p:cNvPr id="24" name="Connecteur droit 23">
              <a:extLst>
                <a:ext uri="{FF2B5EF4-FFF2-40B4-BE49-F238E27FC236}">
                  <a16:creationId xmlns:a16="http://schemas.microsoft.com/office/drawing/2014/main" id="{E4FBADBC-1A29-4EEF-BC3C-9A667ADCB7DA}"/>
                </a:ext>
              </a:extLst>
            </p:cNvPr>
            <p:cNvCxnSpPr/>
            <p:nvPr/>
          </p:nvCxnSpPr>
          <p:spPr>
            <a:xfrm flipH="1">
              <a:off x="9220757" y="534849"/>
              <a:ext cx="1804255" cy="1264932"/>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24F3CA3F-C8E2-43CE-B42D-0F6E321C4B2E}"/>
                </a:ext>
              </a:extLst>
            </p:cNvPr>
            <p:cNvCxnSpPr>
              <a:cxnSpLocks/>
            </p:cNvCxnSpPr>
            <p:nvPr/>
          </p:nvCxnSpPr>
          <p:spPr>
            <a:xfrm flipH="1" flipV="1">
              <a:off x="9214172" y="504732"/>
              <a:ext cx="1804255"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pic>
        <p:nvPicPr>
          <p:cNvPr id="134159" name="Image 7">
            <a:extLst>
              <a:ext uri="{FF2B5EF4-FFF2-40B4-BE49-F238E27FC236}">
                <a16:creationId xmlns:a16="http://schemas.microsoft.com/office/drawing/2014/main" id="{59FB0457-E183-429E-BBDF-1945E5AEA4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6100" y="847725"/>
            <a:ext cx="3221038"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e 11">
            <a:extLst>
              <a:ext uri="{FF2B5EF4-FFF2-40B4-BE49-F238E27FC236}">
                <a16:creationId xmlns:a16="http://schemas.microsoft.com/office/drawing/2014/main" id="{BB1D740B-054C-40AD-9A95-4A8391D2D5FD}"/>
              </a:ext>
            </a:extLst>
          </p:cNvPr>
          <p:cNvGrpSpPr>
            <a:grpSpLocks/>
          </p:cNvGrpSpPr>
          <p:nvPr/>
        </p:nvGrpSpPr>
        <p:grpSpPr bwMode="auto">
          <a:xfrm>
            <a:off x="28575" y="588963"/>
            <a:ext cx="7729538" cy="4497387"/>
            <a:chOff x="28035" y="588637"/>
            <a:chExt cx="7730406" cy="4497713"/>
          </a:xfrm>
        </p:grpSpPr>
        <p:grpSp>
          <p:nvGrpSpPr>
            <p:cNvPr id="134182" name="Groupe 10">
              <a:extLst>
                <a:ext uri="{FF2B5EF4-FFF2-40B4-BE49-F238E27FC236}">
                  <a16:creationId xmlns:a16="http://schemas.microsoft.com/office/drawing/2014/main" id="{CCF92D46-FE65-431F-BCF7-4FE9ED0E9F7F}"/>
                </a:ext>
              </a:extLst>
            </p:cNvPr>
            <p:cNvGrpSpPr>
              <a:grpSpLocks/>
            </p:cNvGrpSpPr>
            <p:nvPr/>
          </p:nvGrpSpPr>
          <p:grpSpPr bwMode="auto">
            <a:xfrm>
              <a:off x="28035" y="588637"/>
              <a:ext cx="7730406" cy="4497713"/>
              <a:chOff x="28035" y="588637"/>
              <a:chExt cx="7730406" cy="4497713"/>
            </a:xfrm>
          </p:grpSpPr>
          <p:pic>
            <p:nvPicPr>
              <p:cNvPr id="36" name="Image 35">
                <a:extLst>
                  <a:ext uri="{FF2B5EF4-FFF2-40B4-BE49-F238E27FC236}">
                    <a16:creationId xmlns:a16="http://schemas.microsoft.com/office/drawing/2014/main" id="{61FF4673-6752-4CE5-98F5-E9857E9FF6CB}"/>
                  </a:ext>
                </a:extLst>
              </p:cNvPr>
              <p:cNvPicPr>
                <a:picLocks noChangeAspect="1"/>
              </p:cNvPicPr>
              <p:nvPr/>
            </p:nvPicPr>
            <p:blipFill>
              <a:blip r:embed="rId11"/>
              <a:stretch>
                <a:fillRect/>
              </a:stretch>
            </p:blipFill>
            <p:spPr>
              <a:xfrm>
                <a:off x="4978118" y="4017179"/>
                <a:ext cx="991166" cy="991166"/>
              </a:xfrm>
              <a:prstGeom prst="rect">
                <a:avLst/>
              </a:prstGeom>
              <a:effectLst>
                <a:glow rad="228600">
                  <a:schemeClr val="accent3">
                    <a:satMod val="175000"/>
                    <a:alpha val="40000"/>
                  </a:schemeClr>
                </a:glow>
              </a:effectLst>
            </p:spPr>
          </p:pic>
          <p:pic>
            <p:nvPicPr>
              <p:cNvPr id="37" name="Picture 2">
                <a:extLst>
                  <a:ext uri="{FF2B5EF4-FFF2-40B4-BE49-F238E27FC236}">
                    <a16:creationId xmlns:a16="http://schemas.microsoft.com/office/drawing/2014/main" id="{5B30EC81-BE8F-455C-95B8-950412ADDF68}"/>
                  </a:ext>
                </a:extLst>
              </p:cNvPr>
              <p:cNvPicPr>
                <a:picLocks noChangeAspect="1" noChangeArrowheads="1"/>
              </p:cNvPicPr>
              <p:nvPr/>
            </p:nvPicPr>
            <p:blipFill rotWithShape="1">
              <a:blip r:embed="rId12"/>
              <a:srcRect t="1" r="77385" b="72295"/>
              <a:stretch/>
            </p:blipFill>
            <p:spPr bwMode="auto">
              <a:xfrm>
                <a:off x="5777641" y="588637"/>
                <a:ext cx="1980800" cy="344487"/>
              </a:xfrm>
              <a:prstGeom prst="rect">
                <a:avLst/>
              </a:prstGeom>
              <a:noFill/>
              <a:ln w="9525">
                <a:solidFill>
                  <a:schemeClr val="tx1"/>
                </a:solidFill>
                <a:miter lim="800000"/>
                <a:headEnd/>
                <a:tailEnd/>
              </a:ln>
              <a:effectLst>
                <a:glow rad="228600">
                  <a:schemeClr val="accent3">
                    <a:satMod val="175000"/>
                    <a:alpha val="40000"/>
                  </a:schemeClr>
                </a:glow>
                <a:outerShdw dist="35921" dir="2700000" algn="ctr" rotWithShape="0">
                  <a:schemeClr val="bg2"/>
                </a:outerShdw>
              </a:effectLst>
            </p:spPr>
          </p:pic>
          <p:pic>
            <p:nvPicPr>
              <p:cNvPr id="10" name="Image 9">
                <a:extLst>
                  <a:ext uri="{FF2B5EF4-FFF2-40B4-BE49-F238E27FC236}">
                    <a16:creationId xmlns:a16="http://schemas.microsoft.com/office/drawing/2014/main" id="{63D651BC-5B1D-46BA-A605-1BBE8C8DA37C}"/>
                  </a:ext>
                </a:extLst>
              </p:cNvPr>
              <p:cNvPicPr>
                <a:picLocks noChangeAspect="1"/>
              </p:cNvPicPr>
              <p:nvPr/>
            </p:nvPicPr>
            <p:blipFill>
              <a:blip r:embed="rId13"/>
              <a:stretch>
                <a:fillRect/>
              </a:stretch>
            </p:blipFill>
            <p:spPr>
              <a:xfrm>
                <a:off x="28035" y="4156075"/>
                <a:ext cx="1400610" cy="930275"/>
              </a:xfrm>
              <a:prstGeom prst="rect">
                <a:avLst/>
              </a:prstGeom>
              <a:effectLst>
                <a:glow rad="228600">
                  <a:schemeClr val="accent3">
                    <a:satMod val="175000"/>
                    <a:alpha val="40000"/>
                  </a:schemeClr>
                </a:glow>
              </a:effectLst>
            </p:spPr>
          </p:pic>
        </p:grpSp>
        <p:pic>
          <p:nvPicPr>
            <p:cNvPr id="41" name="Image 40">
              <a:extLst>
                <a:ext uri="{FF2B5EF4-FFF2-40B4-BE49-F238E27FC236}">
                  <a16:creationId xmlns:a16="http://schemas.microsoft.com/office/drawing/2014/main" id="{B77436E6-3E2C-4F04-94EF-7C2A6C6867E6}"/>
                </a:ext>
              </a:extLst>
            </p:cNvPr>
            <p:cNvPicPr>
              <a:picLocks noChangeAspect="1"/>
            </p:cNvPicPr>
            <p:nvPr/>
          </p:nvPicPr>
          <p:blipFill rotWithShape="1">
            <a:blip r:embed="rId14"/>
            <a:srcRect l="12924" t="8364" r="33166" b="16455"/>
            <a:stretch/>
          </p:blipFill>
          <p:spPr>
            <a:xfrm>
              <a:off x="164482" y="2358868"/>
              <a:ext cx="1061067" cy="1479707"/>
            </a:xfrm>
            <a:prstGeom prst="rect">
              <a:avLst/>
            </a:prstGeom>
            <a:effectLst>
              <a:glow rad="228600">
                <a:schemeClr val="accent3">
                  <a:satMod val="175000"/>
                  <a:alpha val="40000"/>
                </a:schemeClr>
              </a:glow>
            </a:effectLst>
          </p:spPr>
        </p:pic>
      </p:grpSp>
      <p:grpSp>
        <p:nvGrpSpPr>
          <p:cNvPr id="134161" name="Groupe 38">
            <a:extLst>
              <a:ext uri="{FF2B5EF4-FFF2-40B4-BE49-F238E27FC236}">
                <a16:creationId xmlns:a16="http://schemas.microsoft.com/office/drawing/2014/main" id="{9FAE1C38-FFCF-41D3-9270-A33814178570}"/>
              </a:ext>
            </a:extLst>
          </p:cNvPr>
          <p:cNvGrpSpPr>
            <a:grpSpLocks/>
          </p:cNvGrpSpPr>
          <p:nvPr/>
        </p:nvGrpSpPr>
        <p:grpSpPr bwMode="auto">
          <a:xfrm>
            <a:off x="8294688" y="50800"/>
            <a:ext cx="671512" cy="658813"/>
            <a:chOff x="8294688" y="123825"/>
            <a:chExt cx="671512" cy="658813"/>
          </a:xfrm>
        </p:grpSpPr>
        <p:grpSp>
          <p:nvGrpSpPr>
            <p:cNvPr id="134177" name="Groupe 13">
              <a:extLst>
                <a:ext uri="{FF2B5EF4-FFF2-40B4-BE49-F238E27FC236}">
                  <a16:creationId xmlns:a16="http://schemas.microsoft.com/office/drawing/2014/main" id="{9D158882-0FDD-4E7E-8ED8-31DECF8A1A4F}"/>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49" name="Forme libre 17">
                <a:extLst>
                  <a:ext uri="{FF2B5EF4-FFF2-40B4-BE49-F238E27FC236}">
                    <a16:creationId xmlns:a16="http://schemas.microsoft.com/office/drawing/2014/main" id="{41EE313B-52DE-4406-8016-ACBDA96389E7}"/>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34181" name="Image 15">
                <a:extLst>
                  <a:ext uri="{FF2B5EF4-FFF2-40B4-BE49-F238E27FC236}">
                    <a16:creationId xmlns:a16="http://schemas.microsoft.com/office/drawing/2014/main" id="{1C93C395-83CA-4785-B344-7444D62E823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Ellipse 41">
              <a:extLst>
                <a:ext uri="{FF2B5EF4-FFF2-40B4-BE49-F238E27FC236}">
                  <a16:creationId xmlns:a16="http://schemas.microsoft.com/office/drawing/2014/main" id="{D00F5055-CBB7-49F5-B38E-E52D8DC9FD2C}"/>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34179" name="Image 44">
              <a:extLst>
                <a:ext uri="{FF2B5EF4-FFF2-40B4-BE49-F238E27FC236}">
                  <a16:creationId xmlns:a16="http://schemas.microsoft.com/office/drawing/2014/main" id="{CA6B9517-9E03-4FE5-ADD5-7966E4B31CDB}"/>
                </a:ext>
              </a:extLst>
            </p:cNvPr>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162" name="Groupe 3">
            <a:extLst>
              <a:ext uri="{FF2B5EF4-FFF2-40B4-BE49-F238E27FC236}">
                <a16:creationId xmlns:a16="http://schemas.microsoft.com/office/drawing/2014/main" id="{0F5E429C-5C5D-4BA7-A6F7-4078724DF4AF}"/>
              </a:ext>
            </a:extLst>
          </p:cNvPr>
          <p:cNvGrpSpPr>
            <a:grpSpLocks/>
          </p:cNvGrpSpPr>
          <p:nvPr/>
        </p:nvGrpSpPr>
        <p:grpSpPr bwMode="auto">
          <a:xfrm>
            <a:off x="1566863" y="844550"/>
            <a:ext cx="7164387" cy="4002088"/>
            <a:chOff x="1566863" y="844550"/>
            <a:chExt cx="7164387" cy="4002088"/>
          </a:xfrm>
        </p:grpSpPr>
        <p:grpSp>
          <p:nvGrpSpPr>
            <p:cNvPr id="134163" name="Groupe 2">
              <a:extLst>
                <a:ext uri="{FF2B5EF4-FFF2-40B4-BE49-F238E27FC236}">
                  <a16:creationId xmlns:a16="http://schemas.microsoft.com/office/drawing/2014/main" id="{34507E01-588A-4B38-9544-175FA432B9C9}"/>
                </a:ext>
              </a:extLst>
            </p:cNvPr>
            <p:cNvGrpSpPr>
              <a:grpSpLocks/>
            </p:cNvGrpSpPr>
            <p:nvPr/>
          </p:nvGrpSpPr>
          <p:grpSpPr bwMode="auto">
            <a:xfrm>
              <a:off x="1566863" y="844550"/>
              <a:ext cx="7164387" cy="4002088"/>
              <a:chOff x="1566200" y="844550"/>
              <a:chExt cx="7165050" cy="4002088"/>
            </a:xfrm>
          </p:grpSpPr>
          <p:grpSp>
            <p:nvGrpSpPr>
              <p:cNvPr id="134168" name="Groupe 5">
                <a:extLst>
                  <a:ext uri="{FF2B5EF4-FFF2-40B4-BE49-F238E27FC236}">
                    <a16:creationId xmlns:a16="http://schemas.microsoft.com/office/drawing/2014/main" id="{20E4E98A-D1F3-4312-BAB0-83B5941F0913}"/>
                  </a:ext>
                </a:extLst>
              </p:cNvPr>
              <p:cNvGrpSpPr>
                <a:grpSpLocks/>
              </p:cNvGrpSpPr>
              <p:nvPr/>
            </p:nvGrpSpPr>
            <p:grpSpPr bwMode="auto">
              <a:xfrm>
                <a:off x="7813675" y="3827463"/>
                <a:ext cx="917575" cy="677862"/>
                <a:chOff x="9214172" y="504732"/>
                <a:chExt cx="1810840" cy="1366580"/>
              </a:xfrm>
            </p:grpSpPr>
            <p:cxnSp>
              <p:nvCxnSpPr>
                <p:cNvPr id="27" name="Connecteur droit 26">
                  <a:extLst>
                    <a:ext uri="{FF2B5EF4-FFF2-40B4-BE49-F238E27FC236}">
                      <a16:creationId xmlns:a16="http://schemas.microsoft.com/office/drawing/2014/main" id="{E54EA9BC-3A1F-4CA6-9A71-76BF40D7B031}"/>
                    </a:ext>
                  </a:extLst>
                </p:cNvPr>
                <p:cNvCxnSpPr/>
                <p:nvPr/>
              </p:nvCxnSpPr>
              <p:spPr>
                <a:xfrm flipH="1">
                  <a:off x="9223405" y="533535"/>
                  <a:ext cx="1801607" cy="1267368"/>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64769240-A55E-48C2-999C-94E05CC9F028}"/>
                    </a:ext>
                  </a:extLst>
                </p:cNvPr>
                <p:cNvCxnSpPr>
                  <a:cxnSpLocks/>
                </p:cNvCxnSpPr>
                <p:nvPr/>
              </p:nvCxnSpPr>
              <p:spPr>
                <a:xfrm flipH="1" flipV="1">
                  <a:off x="9214004" y="504732"/>
                  <a:ext cx="1801609" cy="136658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4169" name="Groupe 5">
                <a:extLst>
                  <a:ext uri="{FF2B5EF4-FFF2-40B4-BE49-F238E27FC236}">
                    <a16:creationId xmlns:a16="http://schemas.microsoft.com/office/drawing/2014/main" id="{14CE2C4D-41C0-4474-8B86-418A2A75E671}"/>
                  </a:ext>
                </a:extLst>
              </p:cNvPr>
              <p:cNvGrpSpPr>
                <a:grpSpLocks/>
              </p:cNvGrpSpPr>
              <p:nvPr/>
            </p:nvGrpSpPr>
            <p:grpSpPr bwMode="auto">
              <a:xfrm>
                <a:off x="1566200" y="4168775"/>
                <a:ext cx="917567" cy="677863"/>
                <a:chOff x="11299413" y="504732"/>
                <a:chExt cx="1810824" cy="1366580"/>
              </a:xfrm>
            </p:grpSpPr>
            <p:cxnSp>
              <p:nvCxnSpPr>
                <p:cNvPr id="43" name="Connecteur droit 42">
                  <a:extLst>
                    <a:ext uri="{FF2B5EF4-FFF2-40B4-BE49-F238E27FC236}">
                      <a16:creationId xmlns:a16="http://schemas.microsoft.com/office/drawing/2014/main" id="{5585D400-0827-4593-A1C1-1D10FF9D3E7D}"/>
                    </a:ext>
                  </a:extLst>
                </p:cNvPr>
                <p:cNvCxnSpPr/>
                <p:nvPr/>
              </p:nvCxnSpPr>
              <p:spPr>
                <a:xfrm flipH="1">
                  <a:off x="11308812" y="533537"/>
                  <a:ext cx="1801609" cy="1267366"/>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96205CAE-FFA1-4AEB-A1B5-925B832C6B64}"/>
                    </a:ext>
                  </a:extLst>
                </p:cNvPr>
                <p:cNvCxnSpPr>
                  <a:cxnSpLocks/>
                </p:cNvCxnSpPr>
                <p:nvPr/>
              </p:nvCxnSpPr>
              <p:spPr>
                <a:xfrm flipH="1" flipV="1">
                  <a:off x="11299413" y="504732"/>
                  <a:ext cx="1801607" cy="136658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4170" name="Groupe 5">
                <a:extLst>
                  <a:ext uri="{FF2B5EF4-FFF2-40B4-BE49-F238E27FC236}">
                    <a16:creationId xmlns:a16="http://schemas.microsoft.com/office/drawing/2014/main" id="{71BF2EBF-5067-4F6F-B607-6EA49910988C}"/>
                  </a:ext>
                </a:extLst>
              </p:cNvPr>
              <p:cNvGrpSpPr>
                <a:grpSpLocks/>
              </p:cNvGrpSpPr>
              <p:nvPr/>
            </p:nvGrpSpPr>
            <p:grpSpPr bwMode="auto">
              <a:xfrm>
                <a:off x="3435350" y="844550"/>
                <a:ext cx="2273300" cy="1679575"/>
                <a:chOff x="9214172" y="504732"/>
                <a:chExt cx="1810840" cy="1366580"/>
              </a:xfrm>
            </p:grpSpPr>
            <p:cxnSp>
              <p:nvCxnSpPr>
                <p:cNvPr id="46" name="Connecteur droit 45">
                  <a:extLst>
                    <a:ext uri="{FF2B5EF4-FFF2-40B4-BE49-F238E27FC236}">
                      <a16:creationId xmlns:a16="http://schemas.microsoft.com/office/drawing/2014/main" id="{12D8A2B5-0B6E-4A97-A7D3-312D7ADBC4F2}"/>
                    </a:ext>
                  </a:extLst>
                </p:cNvPr>
                <p:cNvCxnSpPr/>
                <p:nvPr/>
              </p:nvCxnSpPr>
              <p:spPr>
                <a:xfrm flipH="1">
                  <a:off x="9221370" y="534441"/>
                  <a:ext cx="1803419" cy="126712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46E3A6D8-1486-494A-AE8F-E8458A7A9608}"/>
                    </a:ext>
                  </a:extLst>
                </p:cNvPr>
                <p:cNvCxnSpPr>
                  <a:cxnSpLocks/>
                </p:cNvCxnSpPr>
                <p:nvPr/>
              </p:nvCxnSpPr>
              <p:spPr>
                <a:xfrm flipH="1" flipV="1">
                  <a:off x="9213782" y="504732"/>
                  <a:ext cx="1803419" cy="136658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45" name="Connecteur droit 44">
              <a:extLst>
                <a:ext uri="{FF2B5EF4-FFF2-40B4-BE49-F238E27FC236}">
                  <a16:creationId xmlns:a16="http://schemas.microsoft.com/office/drawing/2014/main" id="{EF65922A-8869-4F64-9879-A464D891CF47}"/>
                </a:ext>
              </a:extLst>
            </p:cNvPr>
            <p:cNvCxnSpPr>
              <a:cxnSpLocks/>
            </p:cNvCxnSpPr>
            <p:nvPr/>
          </p:nvCxnSpPr>
          <p:spPr bwMode="auto">
            <a:xfrm flipH="1">
              <a:off x="3995738" y="4156075"/>
              <a:ext cx="715962" cy="47625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093CB522-E5FD-4E3D-857C-F565AFB07DD5}"/>
                </a:ext>
              </a:extLst>
            </p:cNvPr>
            <p:cNvCxnSpPr>
              <a:cxnSpLocks/>
            </p:cNvCxnSpPr>
            <p:nvPr/>
          </p:nvCxnSpPr>
          <p:spPr bwMode="auto">
            <a:xfrm flipH="1" flipV="1">
              <a:off x="3995738" y="4156075"/>
              <a:ext cx="715962" cy="47625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70CA079-8CE3-4FEF-8E2C-0CE28B005CC8}"/>
                </a:ext>
              </a:extLst>
            </p:cNvPr>
            <p:cNvCxnSpPr>
              <a:cxnSpLocks/>
            </p:cNvCxnSpPr>
            <p:nvPr/>
          </p:nvCxnSpPr>
          <p:spPr bwMode="auto">
            <a:xfrm flipH="1">
              <a:off x="3635375" y="3692525"/>
              <a:ext cx="498475" cy="4349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9EA55518-0280-4763-9156-9C2E6547EFAC}"/>
                </a:ext>
              </a:extLst>
            </p:cNvPr>
            <p:cNvCxnSpPr>
              <a:cxnSpLocks/>
            </p:cNvCxnSpPr>
            <p:nvPr/>
          </p:nvCxnSpPr>
          <p:spPr bwMode="auto">
            <a:xfrm flipH="1" flipV="1">
              <a:off x="3563938" y="3692525"/>
              <a:ext cx="569912" cy="4349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0561D-B416-42F2-A857-CD6C5BA2119C}"/>
              </a:ext>
            </a:extLst>
          </p:cNvPr>
          <p:cNvSpPr>
            <a:spLocks noGrp="1"/>
          </p:cNvSpPr>
          <p:nvPr>
            <p:ph type="title"/>
          </p:nvPr>
        </p:nvSpPr>
        <p:spPr>
          <a:xfrm>
            <a:off x="827088" y="268288"/>
            <a:ext cx="8066087" cy="742950"/>
          </a:xfrm>
        </p:spPr>
        <p:txBody>
          <a:bodyPr/>
          <a:lstStyle/>
          <a:p>
            <a:pPr eaLnBrk="1" hangingPunct="1">
              <a:defRPr/>
            </a:pPr>
            <a:r>
              <a:rPr lang="fr-FR" dirty="0"/>
              <a:t>Exemples d’aides techniques sur troubles DYS</a:t>
            </a:r>
            <a:endParaRPr lang="fr-FR" dirty="0">
              <a:solidFill>
                <a:srgbClr val="C00000"/>
              </a:solidFill>
            </a:endParaRPr>
          </a:p>
        </p:txBody>
      </p:sp>
      <p:sp>
        <p:nvSpPr>
          <p:cNvPr id="3" name="Espace réservé du contenu 2">
            <a:extLst>
              <a:ext uri="{FF2B5EF4-FFF2-40B4-BE49-F238E27FC236}">
                <a16:creationId xmlns:a16="http://schemas.microsoft.com/office/drawing/2014/main" id="{F32BD4E0-CFF3-4949-9861-29D82CE16212}"/>
              </a:ext>
            </a:extLst>
          </p:cNvPr>
          <p:cNvSpPr>
            <a:spLocks noGrp="1"/>
          </p:cNvSpPr>
          <p:nvPr>
            <p:ph sz="half" idx="1"/>
          </p:nvPr>
        </p:nvSpPr>
        <p:spPr>
          <a:xfrm>
            <a:off x="827088" y="842963"/>
            <a:ext cx="7921625" cy="1511300"/>
          </a:xfrm>
        </p:spPr>
        <p:txBody>
          <a:bodyPr>
            <a:noAutofit/>
          </a:bodyPr>
          <a:lstStyle/>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correcteurs orthographiques comme Antidote</a:t>
            </a:r>
          </a:p>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reconnaissances vocales comme Dragon</a:t>
            </a:r>
          </a:p>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Les polices dédiées comme OpenDyslexic ou Accessible </a:t>
            </a:r>
            <a:r>
              <a:rPr lang="fr-FR" altLang="fr-FR" dirty="0" err="1">
                <a:cs typeface="Times New Roman" pitchFamily="18" charset="0"/>
              </a:rPr>
              <a:t>Dfa</a:t>
            </a:r>
            <a:endParaRPr lang="fr-FR" altLang="fr-FR" dirty="0">
              <a:cs typeface="Times New Roman" pitchFamily="18" charset="0"/>
            </a:endParaRPr>
          </a:p>
          <a:p>
            <a:pPr marL="285750" indent="-285750" eaLnBrk="1" hangingPunct="1">
              <a:buClr>
                <a:srgbClr val="F16E00"/>
              </a:buClr>
              <a:buSzPct val="100000"/>
              <a:buFont typeface="Wingdings" panose="05000000000000000000" pitchFamily="2" charset="2"/>
              <a:buChar char="§"/>
              <a:defRPr/>
            </a:pPr>
            <a:endParaRPr lang="fr-FR" altLang="fr-FR" dirty="0">
              <a:cs typeface="Times New Roman" pitchFamily="18" charset="0"/>
            </a:endParaRPr>
          </a:p>
          <a:p>
            <a:pPr marL="285750" indent="-285750" eaLnBrk="1" hangingPunct="1">
              <a:buClr>
                <a:srgbClr val="F16E00"/>
              </a:buClr>
              <a:buSzPct val="100000"/>
              <a:buFont typeface="Wingdings" panose="05000000000000000000" pitchFamily="2" charset="2"/>
              <a:buChar char="§"/>
              <a:defRPr/>
            </a:pPr>
            <a:endParaRPr lang="fr-FR" altLang="fr-FR" dirty="0">
              <a:cs typeface="Times New Roman" pitchFamily="18" charset="0"/>
            </a:endParaRPr>
          </a:p>
          <a:p>
            <a:pPr eaLnBrk="1" hangingPunct="1">
              <a:buClr>
                <a:srgbClr val="F16E00"/>
              </a:buClr>
              <a:buSzPct val="100000"/>
              <a:defRPr/>
            </a:pPr>
            <a:endParaRPr lang="fr-FR" altLang="fr-FR" dirty="0">
              <a:cs typeface="Times New Roman" pitchFamily="18" charset="0"/>
            </a:endParaRPr>
          </a:p>
          <a:p>
            <a:pPr marL="285750" indent="-285750" eaLnBrk="1" hangingPunct="1">
              <a:buClr>
                <a:srgbClr val="F16E00"/>
              </a:buClr>
              <a:buSzPct val="100000"/>
              <a:buFont typeface="Wingdings" panose="05000000000000000000" pitchFamily="2" charset="2"/>
              <a:buChar char="§"/>
              <a:defRPr/>
            </a:pPr>
            <a:endParaRPr lang="fr-FR" altLang="fr-FR" dirty="0">
              <a:cs typeface="Times New Roman" pitchFamily="18" charset="0"/>
            </a:endParaRPr>
          </a:p>
          <a:p>
            <a:pPr marL="285750" indent="-285750" eaLnBrk="1" hangingPunct="1">
              <a:buClr>
                <a:srgbClr val="F16E00"/>
              </a:buClr>
              <a:buSzPct val="100000"/>
              <a:buFont typeface="Wingdings" panose="05000000000000000000" pitchFamily="2" charset="2"/>
              <a:buChar char="§"/>
              <a:defRPr/>
            </a:pPr>
            <a:r>
              <a:rPr lang="fr-FR" altLang="fr-FR" dirty="0">
                <a:cs typeface="Times New Roman" pitchFamily="18" charset="0"/>
              </a:rPr>
              <a:t>Des outils  Web comme Orange Confort +, pour entre autre, modifier les espaces entre lignes et/ou les mots, activer un masque de lecture…</a:t>
            </a:r>
            <a:endParaRPr lang="fr-FR" dirty="0">
              <a:cs typeface="Times New Roman" pitchFamily="18" charset="0"/>
            </a:endParaRPr>
          </a:p>
        </p:txBody>
      </p:sp>
      <p:pic>
        <p:nvPicPr>
          <p:cNvPr id="6" name="Picture 2" title="Illustration de la police OpenDyslexie">
            <a:extLst>
              <a:ext uri="{FF2B5EF4-FFF2-40B4-BE49-F238E27FC236}">
                <a16:creationId xmlns:a16="http://schemas.microsoft.com/office/drawing/2014/main" id="{B087FB5C-386A-458F-BEAD-30D6A66FA664}"/>
              </a:ext>
            </a:extLst>
          </p:cNvPr>
          <p:cNvPicPr>
            <a:picLocks noChangeAspect="1" noChangeArrowheads="1"/>
          </p:cNvPicPr>
          <p:nvPr/>
        </p:nvPicPr>
        <p:blipFill>
          <a:blip r:embed="rId3"/>
          <a:srcRect/>
          <a:stretch>
            <a:fillRect/>
          </a:stretch>
        </p:blipFill>
        <p:spPr bwMode="auto">
          <a:xfrm>
            <a:off x="2627313" y="1814513"/>
            <a:ext cx="1873250" cy="698500"/>
          </a:xfrm>
          <a:prstGeom prst="rect">
            <a:avLst/>
          </a:prstGeom>
          <a:noFill/>
          <a:ln w="9525">
            <a:solidFill>
              <a:srgbClr val="FF6600"/>
            </a:solidFill>
            <a:miter lim="800000"/>
            <a:headEnd/>
            <a:tailEnd/>
          </a:ln>
        </p:spPr>
      </p:pic>
      <p:pic>
        <p:nvPicPr>
          <p:cNvPr id="5" name="Espace réservé du contenu 4" title="Activation du menu aide à la lecture de Confort +">
            <a:extLst>
              <a:ext uri="{FF2B5EF4-FFF2-40B4-BE49-F238E27FC236}">
                <a16:creationId xmlns:a16="http://schemas.microsoft.com/office/drawing/2014/main" id="{79310D12-349B-4FD2-8516-6613346498BC}"/>
              </a:ext>
            </a:extLst>
          </p:cNvPr>
          <p:cNvPicPr>
            <a:picLocks noGrp="1" noChangeAspect="1"/>
          </p:cNvPicPr>
          <p:nvPr>
            <p:ph sz="half" idx="10"/>
          </p:nvPr>
        </p:nvPicPr>
        <p:blipFill>
          <a:blip r:embed="rId4" cstate="print"/>
          <a:stretch>
            <a:fillRect/>
          </a:stretch>
        </p:blipFill>
        <p:spPr>
          <a:xfrm>
            <a:off x="1116013" y="3219450"/>
            <a:ext cx="7993062" cy="1822450"/>
          </a:xfrm>
        </p:spPr>
      </p:pic>
      <p:sp>
        <p:nvSpPr>
          <p:cNvPr id="136198" name="ZoneTexte 3">
            <a:extLst>
              <a:ext uri="{FF2B5EF4-FFF2-40B4-BE49-F238E27FC236}">
                <a16:creationId xmlns:a16="http://schemas.microsoft.com/office/drawing/2014/main" id="{8D787DC1-AE55-4B98-BB36-88101249F523}"/>
              </a:ext>
            </a:extLst>
          </p:cNvPr>
          <p:cNvSpPr txBox="1">
            <a:spLocks noChangeArrowheads="1"/>
          </p:cNvSpPr>
          <p:nvPr/>
        </p:nvSpPr>
        <p:spPr bwMode="auto">
          <a:xfrm>
            <a:off x="5003800" y="1779588"/>
            <a:ext cx="2271713" cy="792162"/>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lIns="0" tIns="72000" rIns="0" bIns="72000">
            <a:spAutoFit/>
          </a:bodyPr>
          <a:lstStyle/>
          <a:p>
            <a:pPr algn="ctr"/>
            <a:r>
              <a:rPr lang="fr-FR" altLang="fr-FR" b="1">
                <a:solidFill>
                  <a:schemeClr val="bg1"/>
                </a:solidFill>
                <a:latin typeface="Accessible DfA" panose="020B0604090504040204" pitchFamily="34" charset="0"/>
              </a:rPr>
              <a:t>Accessible DfA</a:t>
            </a:r>
          </a:p>
          <a:p>
            <a:pPr algn="ctr"/>
            <a:r>
              <a:rPr lang="fr-FR" altLang="fr-FR">
                <a:solidFill>
                  <a:schemeClr val="bg1"/>
                </a:solidFill>
                <a:latin typeface="Accessible DfA" panose="020B0604090504040204" pitchFamily="34" charset="0"/>
              </a:rPr>
              <a:t>Free and Open Source</a:t>
            </a:r>
          </a:p>
          <a:p>
            <a:pPr algn="ctr"/>
            <a:r>
              <a:rPr lang="fr-FR" altLang="fr-FR">
                <a:solidFill>
                  <a:schemeClr val="bg1"/>
                </a:solidFill>
                <a:latin typeface="Accessible DfA" panose="020B0604090504040204" pitchFamily="34" charset="0"/>
              </a:rPr>
              <a:t>Dyslexia Typeface</a:t>
            </a:r>
          </a:p>
        </p:txBody>
      </p:sp>
      <p:grpSp>
        <p:nvGrpSpPr>
          <p:cNvPr id="136199" name="Groupe 9">
            <a:extLst>
              <a:ext uri="{FF2B5EF4-FFF2-40B4-BE49-F238E27FC236}">
                <a16:creationId xmlns:a16="http://schemas.microsoft.com/office/drawing/2014/main" id="{168511FE-B8AD-40E4-A623-03E88268B386}"/>
              </a:ext>
            </a:extLst>
          </p:cNvPr>
          <p:cNvGrpSpPr>
            <a:grpSpLocks/>
          </p:cNvGrpSpPr>
          <p:nvPr/>
        </p:nvGrpSpPr>
        <p:grpSpPr bwMode="auto">
          <a:xfrm>
            <a:off x="8294688" y="123825"/>
            <a:ext cx="671512" cy="658813"/>
            <a:chOff x="8294688" y="123825"/>
            <a:chExt cx="671512" cy="658813"/>
          </a:xfrm>
        </p:grpSpPr>
        <p:grpSp>
          <p:nvGrpSpPr>
            <p:cNvPr id="136200" name="Groupe 13">
              <a:extLst>
                <a:ext uri="{FF2B5EF4-FFF2-40B4-BE49-F238E27FC236}">
                  <a16:creationId xmlns:a16="http://schemas.microsoft.com/office/drawing/2014/main" id="{D58EE0A2-F872-4FE1-8D48-F06AB19CE7E4}"/>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4" name="Forme libre 17">
                <a:extLst>
                  <a:ext uri="{FF2B5EF4-FFF2-40B4-BE49-F238E27FC236}">
                    <a16:creationId xmlns:a16="http://schemas.microsoft.com/office/drawing/2014/main" id="{6A986C56-6EF8-4BD1-9A48-6C1F74F5F90F}"/>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36204" name="Image 15">
                <a:extLst>
                  <a:ext uri="{FF2B5EF4-FFF2-40B4-BE49-F238E27FC236}">
                    <a16:creationId xmlns:a16="http://schemas.microsoft.com/office/drawing/2014/main" id="{05349450-9A86-4DB5-92F0-AAB771025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Ellipse 11">
              <a:extLst>
                <a:ext uri="{FF2B5EF4-FFF2-40B4-BE49-F238E27FC236}">
                  <a16:creationId xmlns:a16="http://schemas.microsoft.com/office/drawing/2014/main" id="{D0901758-D05B-496A-ACDF-537EDA7164C0}"/>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36202" name="Image 12">
              <a:extLst>
                <a:ext uri="{FF2B5EF4-FFF2-40B4-BE49-F238E27FC236}">
                  <a16:creationId xmlns:a16="http://schemas.microsoft.com/office/drawing/2014/main" id="{39EE4926-EB72-4CFA-8F29-A1AC1A011F1B}"/>
                </a:ext>
              </a:extLst>
            </p:cNvPr>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Espace réservé du contenu 16" descr="Comme elle a des difficultés pour lire tout texte (ex, confond b/p/d) &#10;alors le texte de la page doit utiliser des police sans sérif, &#10;alors le contraste de couleurs doit être suffisant, &#10;alors l’espacement des caractères peut être augmenté.&#10;Comme elle peut utiliser un logiciel de commande vocale, alors tout élément interactif doit avoir visuellement la même étiquette que dans le code &#10;Comme elle a du mal à fixer son attention, alors toute animation doit  pouvoir être mise en pause ou automatiquement démarrer ou disparaitre&#10;Alors les limites de temps doivent pouvoir être modifiées&#10;&#10;&#10;" title="Explication des règles d'accessibilité à respecter pour que Diane puisse utiliser correctement les services du numérique">
            <a:extLst>
              <a:ext uri="{FF2B5EF4-FFF2-40B4-BE49-F238E27FC236}">
                <a16:creationId xmlns:a16="http://schemas.microsoft.com/office/drawing/2014/main" id="{9F7613C2-DDA8-4C71-82AF-3C9B49ADA37E}"/>
              </a:ext>
            </a:extLst>
          </p:cNvPr>
          <p:cNvGraphicFramePr>
            <a:graphicFrameLocks/>
          </p:cNvGraphicFramePr>
          <p:nvPr/>
        </p:nvGraphicFramePr>
        <p:xfrm>
          <a:off x="683568" y="951280"/>
          <a:ext cx="8064896" cy="365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itre 1">
            <a:extLst>
              <a:ext uri="{FF2B5EF4-FFF2-40B4-BE49-F238E27FC236}">
                <a16:creationId xmlns:a16="http://schemas.microsoft.com/office/drawing/2014/main" id="{AE3D49A8-6DF3-47F6-89A6-31DCB33B9727}"/>
              </a:ext>
            </a:extLst>
          </p:cNvPr>
          <p:cNvSpPr>
            <a:spLocks noGrp="1"/>
          </p:cNvSpPr>
          <p:nvPr>
            <p:ph type="title"/>
          </p:nvPr>
        </p:nvSpPr>
        <p:spPr>
          <a:xfrm>
            <a:off x="827088" y="268288"/>
            <a:ext cx="8066087" cy="742950"/>
          </a:xfrm>
        </p:spPr>
        <p:txBody>
          <a:bodyPr/>
          <a:lstStyle/>
          <a:p>
            <a:pPr>
              <a:defRPr/>
            </a:pPr>
            <a:r>
              <a:rPr lang="fr-FR" sz="2400" dirty="0">
                <a:solidFill>
                  <a:schemeClr val="bg2"/>
                </a:solidFill>
              </a:rPr>
              <a:t>Préconisé pour l’accessibilité aux malvoyants</a:t>
            </a:r>
          </a:p>
        </p:txBody>
      </p:sp>
      <p:grpSp>
        <p:nvGrpSpPr>
          <p:cNvPr id="138244" name="Groupe 6">
            <a:extLst>
              <a:ext uri="{FF2B5EF4-FFF2-40B4-BE49-F238E27FC236}">
                <a16:creationId xmlns:a16="http://schemas.microsoft.com/office/drawing/2014/main" id="{F34FE5CE-2C1C-4CA7-8736-42EB771FE6FB}"/>
              </a:ext>
            </a:extLst>
          </p:cNvPr>
          <p:cNvGrpSpPr>
            <a:grpSpLocks/>
          </p:cNvGrpSpPr>
          <p:nvPr/>
        </p:nvGrpSpPr>
        <p:grpSpPr bwMode="auto">
          <a:xfrm>
            <a:off x="8294688" y="123825"/>
            <a:ext cx="671512" cy="658813"/>
            <a:chOff x="8294688" y="123825"/>
            <a:chExt cx="671512" cy="658813"/>
          </a:xfrm>
        </p:grpSpPr>
        <p:grpSp>
          <p:nvGrpSpPr>
            <p:cNvPr id="138245" name="Groupe 13">
              <a:extLst>
                <a:ext uri="{FF2B5EF4-FFF2-40B4-BE49-F238E27FC236}">
                  <a16:creationId xmlns:a16="http://schemas.microsoft.com/office/drawing/2014/main" id="{F4A78DAB-C9A6-486E-820E-04B986E7D85B}"/>
                </a:ext>
                <a:ext uri="{C183D7F6-B498-43B3-948B-1728B52AA6E4}">
                  <adec:decorative xmlns:adec="http://schemas.microsoft.com/office/drawing/2017/decorative" val="1"/>
                </a:ext>
              </a:extLst>
            </p:cNvPr>
            <p:cNvGrpSpPr>
              <a:grpSpLocks/>
            </p:cNvGrpSpPr>
            <p:nvPr/>
          </p:nvGrpSpPr>
          <p:grpSpPr bwMode="auto">
            <a:xfrm>
              <a:off x="8294688" y="123825"/>
              <a:ext cx="671512" cy="658813"/>
              <a:chOff x="3065638" y="3533788"/>
              <a:chExt cx="1017379" cy="1017379"/>
            </a:xfrm>
          </p:grpSpPr>
          <p:sp>
            <p:nvSpPr>
              <p:cNvPr id="12" name="Forme libre 17">
                <a:extLst>
                  <a:ext uri="{FF2B5EF4-FFF2-40B4-BE49-F238E27FC236}">
                    <a16:creationId xmlns:a16="http://schemas.microsoft.com/office/drawing/2014/main" id="{A487975C-012B-4FDF-9264-F3144974D714}"/>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38249" name="Image 15">
                <a:extLst>
                  <a:ext uri="{FF2B5EF4-FFF2-40B4-BE49-F238E27FC236}">
                    <a16:creationId xmlns:a16="http://schemas.microsoft.com/office/drawing/2014/main" id="{218BBAF7-8149-4B5D-857F-36F0B1B3F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8552" y="3656702"/>
                <a:ext cx="771550" cy="7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Ellipse 8">
              <a:extLst>
                <a:ext uri="{FF2B5EF4-FFF2-40B4-BE49-F238E27FC236}">
                  <a16:creationId xmlns:a16="http://schemas.microsoft.com/office/drawing/2014/main" id="{6E2A9533-ADC5-4457-929D-CC1A1E29D4C6}"/>
                </a:ext>
              </a:extLst>
            </p:cNvPr>
            <p:cNvSpPr/>
            <p:nvPr/>
          </p:nvSpPr>
          <p:spPr>
            <a:xfrm>
              <a:off x="8375650" y="203200"/>
              <a:ext cx="525463" cy="5000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pic>
          <p:nvPicPr>
            <p:cNvPr id="138247" name="Image 10">
              <a:extLst>
                <a:ext uri="{FF2B5EF4-FFF2-40B4-BE49-F238E27FC236}">
                  <a16:creationId xmlns:a16="http://schemas.microsoft.com/office/drawing/2014/main" id="{27E33F5E-FA79-4991-AE52-475680C26C97}"/>
                </a:ext>
              </a:extLst>
            </p:cNvPr>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8330609" y="145293"/>
              <a:ext cx="615875" cy="6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4E541-E6F3-4220-B688-12144F179978}"/>
              </a:ext>
            </a:extLst>
          </p:cNvPr>
          <p:cNvSpPr>
            <a:spLocks noGrp="1"/>
          </p:cNvSpPr>
          <p:nvPr>
            <p:ph type="title"/>
          </p:nvPr>
        </p:nvSpPr>
        <p:spPr>
          <a:xfrm>
            <a:off x="1258888" y="1814513"/>
            <a:ext cx="4832350" cy="744537"/>
          </a:xfrm>
        </p:spPr>
        <p:txBody>
          <a:bodyPr/>
          <a:lstStyle/>
          <a:p>
            <a:pPr>
              <a:defRPr/>
            </a:pPr>
            <a:r>
              <a:rPr lang="fr-FR" dirty="0"/>
              <a:t>Merci</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re 1">
            <a:extLst>
              <a:ext uri="{FF2B5EF4-FFF2-40B4-BE49-F238E27FC236}">
                <a16:creationId xmlns:a16="http://schemas.microsoft.com/office/drawing/2014/main" id="{C4B1DCA8-7E9D-4C36-B003-C2CAF3E68435}"/>
              </a:ext>
            </a:extLst>
          </p:cNvPr>
          <p:cNvSpPr>
            <a:spLocks noGrp="1"/>
          </p:cNvSpPr>
          <p:nvPr>
            <p:ph type="title"/>
          </p:nvPr>
        </p:nvSpPr>
        <p:spPr>
          <a:xfrm>
            <a:off x="827088" y="268288"/>
            <a:ext cx="8066087" cy="742950"/>
          </a:xfrm>
        </p:spPr>
        <p:txBody>
          <a:bodyPr/>
          <a:lstStyle/>
          <a:p>
            <a:pPr>
              <a:defRPr/>
            </a:pPr>
            <a:r>
              <a:rPr lang="fr-FR" altLang="fr-FR" dirty="0">
                <a:solidFill>
                  <a:srgbClr val="FF7900"/>
                </a:solidFill>
              </a:rPr>
              <a:t>À garder en tête sur situations de handicap numériques</a:t>
            </a:r>
          </a:p>
        </p:txBody>
      </p:sp>
      <p:sp>
        <p:nvSpPr>
          <p:cNvPr id="4" name="Espace réservé du contenu 3">
            <a:extLst>
              <a:ext uri="{FF2B5EF4-FFF2-40B4-BE49-F238E27FC236}">
                <a16:creationId xmlns:a16="http://schemas.microsoft.com/office/drawing/2014/main" id="{D9695475-D999-4A57-A18B-1BEBF7254D48}"/>
              </a:ext>
            </a:extLst>
          </p:cNvPr>
          <p:cNvSpPr>
            <a:spLocks noGrp="1"/>
          </p:cNvSpPr>
          <p:nvPr>
            <p:ph sz="half" idx="1"/>
          </p:nvPr>
        </p:nvSpPr>
        <p:spPr>
          <a:xfrm>
            <a:off x="1400175" y="3614738"/>
            <a:ext cx="6742113" cy="792162"/>
          </a:xfrm>
        </p:spPr>
        <p:txBody>
          <a:bodyPr>
            <a:normAutofit lnSpcReduction="10000"/>
          </a:bodyPr>
          <a:lstStyle/>
          <a:p>
            <a:pPr>
              <a:defRPr/>
            </a:pPr>
            <a:r>
              <a:rPr lang="fr-FR" altLang="fr-FR" sz="1800" dirty="0"/>
              <a:t>Une personne atteinte d’une déficience visuelle, auditive, motrice voire mentale peut utiliser </a:t>
            </a:r>
            <a:r>
              <a:rPr lang="fr-FR" altLang="fr-FR" sz="1800" dirty="0">
                <a:solidFill>
                  <a:schemeClr val="accent1"/>
                </a:solidFill>
              </a:rPr>
              <a:t>une aide technique ou un service </a:t>
            </a:r>
            <a:r>
              <a:rPr lang="fr-FR" altLang="fr-FR" sz="1800" dirty="0"/>
              <a:t>pour pallier une situation de handicap numérique…</a:t>
            </a:r>
          </a:p>
        </p:txBody>
      </p:sp>
      <p:pic>
        <p:nvPicPr>
          <p:cNvPr id="7" name="Espace réservé du contenu 14" descr="Personne aveugle demandant à son chien guide de l'aider à utiliser son ordinateur&#10;Autour sont écrit les verbes suivants  : voir, lire, écrire, parler, cliquer, cliquer -déposer, toucher, taper, entendre, voir.">
            <a:extLst>
              <a:ext uri="{FF2B5EF4-FFF2-40B4-BE49-F238E27FC236}">
                <a16:creationId xmlns:a16="http://schemas.microsoft.com/office/drawing/2014/main" id="{3C37E273-D9B8-48AA-A65B-4719C61636ED}"/>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1430338" y="842963"/>
            <a:ext cx="5802312" cy="2592387"/>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DFBA4CC-C372-4C2B-AFB5-9D1D4E4293C4}"/>
              </a:ext>
            </a:extLst>
          </p:cNvPr>
          <p:cNvSpPr>
            <a:spLocks noGrp="1"/>
          </p:cNvSpPr>
          <p:nvPr>
            <p:ph type="title"/>
          </p:nvPr>
        </p:nvSpPr>
        <p:spPr>
          <a:xfrm>
            <a:off x="827088" y="1419225"/>
            <a:ext cx="5545137" cy="2881313"/>
          </a:xfrm>
        </p:spPr>
        <p:txBody>
          <a:bodyPr/>
          <a:lstStyle/>
          <a:p>
            <a:pPr>
              <a:defRPr/>
            </a:pPr>
            <a:r>
              <a:rPr lang="fr-FR" dirty="0"/>
              <a:t>Handicap &gt; Aveugle</a:t>
            </a:r>
          </a:p>
        </p:txBody>
      </p:sp>
      <p:grpSp>
        <p:nvGrpSpPr>
          <p:cNvPr id="75779" name="Groupe 4">
            <a:extLst>
              <a:ext uri="{FF2B5EF4-FFF2-40B4-BE49-F238E27FC236}">
                <a16:creationId xmlns:a16="http://schemas.microsoft.com/office/drawing/2014/main" id="{A5B97094-8672-4338-8B7C-D7E97F1610C1}"/>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5" name="Forme libre 5">
              <a:extLst>
                <a:ext uri="{FF2B5EF4-FFF2-40B4-BE49-F238E27FC236}">
                  <a16:creationId xmlns:a16="http://schemas.microsoft.com/office/drawing/2014/main" id="{AE500AC2-26D4-4169-A497-0934B56A4116}"/>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75781" name="Image 6">
              <a:extLst>
                <a:ext uri="{FF2B5EF4-FFF2-40B4-BE49-F238E27FC236}">
                  <a16:creationId xmlns:a16="http://schemas.microsoft.com/office/drawing/2014/main" id="{6CAF42BC-8393-4950-9B4C-3D1B979E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F29AA3B-A35B-4402-894E-7CC9F2B56BFF}"/>
              </a:ext>
            </a:extLst>
          </p:cNvPr>
          <p:cNvSpPr>
            <a:spLocks noGrp="1"/>
          </p:cNvSpPr>
          <p:nvPr>
            <p:ph type="title"/>
          </p:nvPr>
        </p:nvSpPr>
        <p:spPr>
          <a:xfrm>
            <a:off x="827088" y="268288"/>
            <a:ext cx="8066087" cy="742950"/>
          </a:xfrm>
        </p:spPr>
        <p:txBody>
          <a:bodyPr/>
          <a:lstStyle/>
          <a:p>
            <a:pPr>
              <a:defRPr/>
            </a:pPr>
            <a:r>
              <a:rPr lang="fr-FR" dirty="0"/>
              <a:t>Sur ce handicap, aveugle</a:t>
            </a:r>
          </a:p>
        </p:txBody>
      </p:sp>
      <p:sp>
        <p:nvSpPr>
          <p:cNvPr id="6" name="Espace réservé du contenu 5">
            <a:extLst>
              <a:ext uri="{FF2B5EF4-FFF2-40B4-BE49-F238E27FC236}">
                <a16:creationId xmlns:a16="http://schemas.microsoft.com/office/drawing/2014/main" id="{08E7DFFC-7C0E-4D3C-B263-AFFF94CD6852}"/>
              </a:ext>
            </a:extLst>
          </p:cNvPr>
          <p:cNvSpPr>
            <a:spLocks noGrp="1"/>
          </p:cNvSpPr>
          <p:nvPr>
            <p:ph sz="half" idx="1"/>
          </p:nvPr>
        </p:nvSpPr>
        <p:spPr>
          <a:xfrm>
            <a:off x="5114925" y="915988"/>
            <a:ext cx="3744913" cy="3563937"/>
          </a:xfrm>
        </p:spPr>
        <p:txBody>
          <a:bodyPr>
            <a:normAutofit lnSpcReduction="10000"/>
          </a:bodyPr>
          <a:lstStyle/>
          <a:p>
            <a:pPr>
              <a:lnSpc>
                <a:spcPct val="100000"/>
              </a:lnSpc>
              <a:defRPr/>
            </a:pPr>
            <a:r>
              <a:rPr lang="fr-FR" dirty="0">
                <a:solidFill>
                  <a:srgbClr val="FF6600"/>
                </a:solidFill>
              </a:rPr>
              <a:t>Nuances à prendre en compte </a:t>
            </a:r>
            <a:r>
              <a:rPr lang="fr-FR" dirty="0">
                <a:latin typeface="Helvetica 55 Roman" panose="020B0604020202020204" pitchFamily="34" charset="0"/>
              </a:rPr>
              <a:t>: Aveugle ou quasi-aveugle », le « quasi-aveugle » pouvant en effet s'appliquer à une personne dont l'acuité visuelle est inférieure à 1/20 ou un champ visuel inférieur ou égal à 10 degrés. Le terme de non-voyant est aussi utilisé</a:t>
            </a:r>
          </a:p>
          <a:p>
            <a:pPr>
              <a:lnSpc>
                <a:spcPct val="100000"/>
              </a:lnSpc>
              <a:defRPr/>
            </a:pPr>
            <a:r>
              <a:rPr lang="fr-FR" dirty="0">
                <a:latin typeface="Helvetica 55 Roman" panose="020B0604020202020204" pitchFamily="34" charset="0"/>
              </a:rPr>
              <a:t>Contrairement à ce que l’on peut penser, la cécité </a:t>
            </a:r>
            <a:r>
              <a:rPr lang="fr-FR" dirty="0">
                <a:solidFill>
                  <a:srgbClr val="FF6600"/>
                </a:solidFill>
                <a:latin typeface="+mn-lt"/>
              </a:rPr>
              <a:t>ne plonge pas forcément dans une nuit monochrome</a:t>
            </a:r>
            <a:r>
              <a:rPr lang="fr-FR" dirty="0">
                <a:latin typeface="Helvetica 55 Roman" panose="020B0604020202020204" pitchFamily="34" charset="0"/>
              </a:rPr>
              <a:t>. Certains aveugles décrivent une vision en nuances de gris ; d’autres, des couleurs, différentes dans chaque œil et variables selon les émotions ou la fatigue, d’autres encore voient des scintillements ou des points lumineux…Ces sensations se modifient avec l’âge, même chez les aveugles de naissance.</a:t>
            </a:r>
          </a:p>
        </p:txBody>
      </p:sp>
      <p:pic>
        <p:nvPicPr>
          <p:cNvPr id="76804" name="Espace réservé du contenu 8">
            <a:extLst>
              <a:ext uri="{FF2B5EF4-FFF2-40B4-BE49-F238E27FC236}">
                <a16:creationId xmlns:a16="http://schemas.microsoft.com/office/drawing/2014/main" id="{1BE983A9-E89B-46CA-8594-87A626EE7540}"/>
              </a:ext>
              <a:ext uri="{C183D7F6-B498-43B3-948B-1728B52AA6E4}">
                <adec:decorative xmlns:adec="http://schemas.microsoft.com/office/drawing/2017/decorative" val="1"/>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650875" y="915988"/>
            <a:ext cx="3921125" cy="374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5" name="Groupe 4">
            <a:extLst>
              <a:ext uri="{FF2B5EF4-FFF2-40B4-BE49-F238E27FC236}">
                <a16:creationId xmlns:a16="http://schemas.microsoft.com/office/drawing/2014/main" id="{4058D902-CECC-4F47-9E3B-D1EE52490838}"/>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12" name="Forme libre 5">
              <a:extLst>
                <a:ext uri="{FF2B5EF4-FFF2-40B4-BE49-F238E27FC236}">
                  <a16:creationId xmlns:a16="http://schemas.microsoft.com/office/drawing/2014/main" id="{10FAE8F0-1621-426F-9BE3-9507922AD1A6}"/>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76807" name="Image 6">
              <a:extLst>
                <a:ext uri="{FF2B5EF4-FFF2-40B4-BE49-F238E27FC236}">
                  <a16:creationId xmlns:a16="http://schemas.microsoft.com/office/drawing/2014/main" id="{D58E0BC8-A9B3-476F-AFB4-799A7156B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Espace réservé du contenu 12" descr="Angélique, 42 ans&#10;Aveugle de naissance &#10;Téléconseillère chez Orange ">
            <a:extLst>
              <a:ext uri="{FF2B5EF4-FFF2-40B4-BE49-F238E27FC236}">
                <a16:creationId xmlns:a16="http://schemas.microsoft.com/office/drawing/2014/main" id="{E60476FD-B863-43DB-9B80-42AD8D55F42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b="12981"/>
          <a:stretch>
            <a:fillRect/>
          </a:stretch>
        </p:blipFill>
        <p:spPr bwMode="auto">
          <a:xfrm>
            <a:off x="828675" y="242888"/>
            <a:ext cx="3594100" cy="4459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Espace réservé du contenu 16">
            <a:extLst>
              <a:ext uri="{FF2B5EF4-FFF2-40B4-BE49-F238E27FC236}">
                <a16:creationId xmlns:a16="http://schemas.microsoft.com/office/drawing/2014/main" id="{C402A2CB-D230-4EBC-882B-D467F30C1FC3}"/>
              </a:ext>
            </a:extLst>
          </p:cNvPr>
          <p:cNvSpPr>
            <a:spLocks noGrp="1"/>
          </p:cNvSpPr>
          <p:nvPr>
            <p:ph sz="half" idx="10"/>
          </p:nvPr>
        </p:nvSpPr>
        <p:spPr>
          <a:xfrm>
            <a:off x="4716463" y="736600"/>
            <a:ext cx="4103687" cy="4318000"/>
          </a:xfrm>
        </p:spPr>
        <p:txBody>
          <a:bodyPr>
            <a:normAutofit fontScale="92500" lnSpcReduction="10000"/>
          </a:bodyPr>
          <a:lstStyle/>
          <a:p>
            <a:pPr>
              <a:spcAft>
                <a:spcPts val="600"/>
              </a:spcAft>
              <a:defRPr/>
            </a:pPr>
            <a:r>
              <a:rPr lang="fr-FR" sz="1800" dirty="0">
                <a:solidFill>
                  <a:srgbClr val="FF6600"/>
                </a:solidFill>
              </a:rPr>
              <a:t>« Ce n’est pas parce que je ne vois </a:t>
            </a:r>
            <a:br>
              <a:rPr lang="fr-FR" sz="1800" dirty="0">
                <a:solidFill>
                  <a:srgbClr val="FF6600"/>
                </a:solidFill>
              </a:rPr>
            </a:br>
            <a:r>
              <a:rPr lang="fr-FR" sz="1800" dirty="0">
                <a:solidFill>
                  <a:srgbClr val="FF6600"/>
                </a:solidFill>
              </a:rPr>
              <a:t>pas que je ne me soucie pas de mon apparence. »</a:t>
            </a:r>
          </a:p>
          <a:p>
            <a:pPr marL="285750" indent="-285750">
              <a:spcAft>
                <a:spcPts val="600"/>
              </a:spcAft>
              <a:buClr>
                <a:srgbClr val="FF6600"/>
              </a:buClr>
              <a:buSzPct val="125000"/>
              <a:buFont typeface="Wingdings" panose="05000000000000000000" pitchFamily="2" charset="2"/>
              <a:buChar char="§"/>
              <a:defRPr/>
            </a:pPr>
            <a:r>
              <a:rPr lang="fr-FR" sz="1800" dirty="0">
                <a:latin typeface="Helvetica 55 Roman" panose="020B0604020202020204" pitchFamily="34" charset="0"/>
              </a:rPr>
              <a:t>Elle </a:t>
            </a:r>
            <a:r>
              <a:rPr lang="fr-FR" sz="1800" dirty="0">
                <a:solidFill>
                  <a:srgbClr val="FF6600"/>
                </a:solidFill>
                <a:latin typeface="Helvetica 55 Roman" panose="020B0604020202020204" pitchFamily="34" charset="0"/>
              </a:rPr>
              <a:t>maîtrise parfaitement le Braille</a:t>
            </a:r>
            <a:r>
              <a:rPr lang="fr-FR" sz="1800" dirty="0">
                <a:latin typeface="Helvetica 55 Roman" panose="020B0604020202020204" pitchFamily="34" charset="0"/>
              </a:rPr>
              <a:t>, et est également quasiment bilingue (Licence d’anglais). Par ailleurs, c’est une </a:t>
            </a:r>
            <a:r>
              <a:rPr lang="fr-FR" sz="1800" dirty="0">
                <a:solidFill>
                  <a:srgbClr val="FF6600"/>
                </a:solidFill>
                <a:latin typeface="Helvetica 55 Roman" panose="020B0604020202020204" pitchFamily="34" charset="0"/>
              </a:rPr>
              <a:t>pianiste plutôt douée</a:t>
            </a:r>
            <a:r>
              <a:rPr lang="fr-FR" sz="1800" dirty="0">
                <a:latin typeface="Helvetica 55 Roman" panose="020B0604020202020204" pitchFamily="34" charset="0"/>
              </a:rPr>
              <a:t>.</a:t>
            </a:r>
          </a:p>
          <a:p>
            <a:pPr marL="285750" indent="-285750">
              <a:spcAft>
                <a:spcPts val="600"/>
              </a:spcAft>
              <a:buClr>
                <a:srgbClr val="FF6600"/>
              </a:buClr>
              <a:buSzPct val="125000"/>
              <a:buFont typeface="Wingdings" panose="05000000000000000000" pitchFamily="2" charset="2"/>
              <a:buChar char="§"/>
              <a:defRPr/>
            </a:pPr>
            <a:r>
              <a:rPr lang="fr-FR" sz="1800" dirty="0">
                <a:latin typeface="Helvetica 55 Roman" panose="020B0604020202020204" pitchFamily="34" charset="0"/>
              </a:rPr>
              <a:t>Elle </a:t>
            </a:r>
            <a:r>
              <a:rPr lang="fr-FR" sz="1800" dirty="0">
                <a:solidFill>
                  <a:srgbClr val="FF6600"/>
                </a:solidFill>
                <a:latin typeface="Helvetica 55 Roman" panose="020B0604020202020204" pitchFamily="34" charset="0"/>
              </a:rPr>
              <a:t>vit avec sa fille adoptive </a:t>
            </a:r>
            <a:r>
              <a:rPr lang="fr-FR" sz="1800" dirty="0">
                <a:latin typeface="Helvetica 55 Roman" panose="020B0604020202020204" pitchFamily="34" charset="0"/>
              </a:rPr>
              <a:t>âgée de 14 ans dans un appartement du centre-ville de Montpellier. </a:t>
            </a:r>
            <a:r>
              <a:rPr lang="fr-FR" sz="1800" dirty="0">
                <a:solidFill>
                  <a:srgbClr val="FF6600"/>
                </a:solidFill>
                <a:latin typeface="Helvetica 55 Roman" panose="020B0604020202020204" pitchFamily="34" charset="0"/>
              </a:rPr>
              <a:t>Divorcée</a:t>
            </a:r>
            <a:r>
              <a:rPr lang="fr-FR" sz="1800" dirty="0">
                <a:latin typeface="Helvetica 55 Roman" panose="020B0604020202020204" pitchFamily="34" charset="0"/>
              </a:rPr>
              <a:t> depuis 3 ans, elle a récemment pu </a:t>
            </a:r>
            <a:r>
              <a:rPr lang="fr-FR" sz="1800" dirty="0">
                <a:solidFill>
                  <a:srgbClr val="FF6600"/>
                </a:solidFill>
                <a:latin typeface="Helvetica 55 Roman" panose="020B0604020202020204" pitchFamily="34" charset="0"/>
              </a:rPr>
              <a:t>quitter Paris </a:t>
            </a:r>
            <a:r>
              <a:rPr lang="fr-FR" sz="1800" dirty="0">
                <a:latin typeface="Helvetica 55 Roman" panose="020B0604020202020204" pitchFamily="34" charset="0"/>
              </a:rPr>
              <a:t>pour redescendre dans le sud où elle a </a:t>
            </a:r>
            <a:r>
              <a:rPr lang="fr-FR" sz="1800" dirty="0">
                <a:solidFill>
                  <a:srgbClr val="FF6600"/>
                </a:solidFill>
                <a:latin typeface="Helvetica 55 Roman" panose="020B0604020202020204" pitchFamily="34" charset="0"/>
              </a:rPr>
              <a:t>toute sa famille</a:t>
            </a:r>
            <a:r>
              <a:rPr lang="fr-FR" sz="1800" dirty="0">
                <a:latin typeface="Helvetica 55 Roman" panose="020B0604020202020204" pitchFamily="34" charset="0"/>
              </a:rPr>
              <a:t>.</a:t>
            </a:r>
          </a:p>
          <a:p>
            <a:pPr marL="285750" indent="-285750">
              <a:spcAft>
                <a:spcPts val="600"/>
              </a:spcAft>
              <a:buClr>
                <a:srgbClr val="FF6600"/>
              </a:buClr>
              <a:buSzPct val="125000"/>
              <a:buFont typeface="Wingdings" panose="05000000000000000000" pitchFamily="2" charset="2"/>
              <a:buChar char="§"/>
              <a:defRPr/>
            </a:pPr>
            <a:r>
              <a:rPr lang="fr-FR" sz="1800" dirty="0">
                <a:latin typeface="Helvetica 55 Roman" panose="020B0604020202020204" pitchFamily="34" charset="0"/>
              </a:rPr>
              <a:t>Ses </a:t>
            </a:r>
            <a:r>
              <a:rPr lang="fr-FR" sz="1800" dirty="0">
                <a:solidFill>
                  <a:srgbClr val="FF6600"/>
                </a:solidFill>
                <a:latin typeface="+mn-lt"/>
              </a:rPr>
              <a:t>revenus sont modestes </a:t>
            </a:r>
            <a:r>
              <a:rPr lang="fr-FR" sz="1800" dirty="0">
                <a:latin typeface="Helvetica 55 Roman" panose="020B0604020202020204" pitchFamily="34" charset="0"/>
              </a:rPr>
              <a:t>mais elle les complète par des cours de piano qu’elle donne à son domicile et pas uniquement à des non-voyants.</a:t>
            </a:r>
          </a:p>
          <a:p>
            <a:pPr>
              <a:spcAft>
                <a:spcPts val="600"/>
              </a:spcAft>
              <a:defRPr/>
            </a:pPr>
            <a:endParaRPr lang="fr-FR" sz="1800" dirty="0"/>
          </a:p>
        </p:txBody>
      </p:sp>
      <p:grpSp>
        <p:nvGrpSpPr>
          <p:cNvPr id="78852" name="Groupe 4">
            <a:extLst>
              <a:ext uri="{FF2B5EF4-FFF2-40B4-BE49-F238E27FC236}">
                <a16:creationId xmlns:a16="http://schemas.microsoft.com/office/drawing/2014/main" id="{F703ECAF-2E9C-4557-8583-D4EE28C4C5D2}"/>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20" name="Forme libre 5">
              <a:extLst>
                <a:ext uri="{FF2B5EF4-FFF2-40B4-BE49-F238E27FC236}">
                  <a16:creationId xmlns:a16="http://schemas.microsoft.com/office/drawing/2014/main" id="{7EBD2A5B-258C-46FC-B121-E4858EA10FD0}"/>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78854" name="Image 6">
              <a:extLst>
                <a:ext uri="{FF2B5EF4-FFF2-40B4-BE49-F238E27FC236}">
                  <a16:creationId xmlns:a16="http://schemas.microsoft.com/office/drawing/2014/main" id="{7EB2F518-42EC-46E1-9BD0-D4CE2F8D3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E0E0A1D-9C3B-49A7-9D10-53E383A9801C}"/>
              </a:ext>
            </a:extLst>
          </p:cNvPr>
          <p:cNvSpPr>
            <a:spLocks noGrp="1"/>
          </p:cNvSpPr>
          <p:nvPr>
            <p:ph type="title"/>
          </p:nvPr>
        </p:nvSpPr>
        <p:spPr>
          <a:xfrm>
            <a:off x="611188" y="112713"/>
            <a:ext cx="4752975" cy="742950"/>
          </a:xfrm>
        </p:spPr>
        <p:txBody>
          <a:bodyPr/>
          <a:lstStyle/>
          <a:p>
            <a:pPr>
              <a:defRPr/>
            </a:pPr>
            <a:r>
              <a:rPr lang="fr-FR" sz="2000" dirty="0"/>
              <a:t>Angélique, aveugle de naissance</a:t>
            </a:r>
          </a:p>
        </p:txBody>
      </p:sp>
      <p:sp>
        <p:nvSpPr>
          <p:cNvPr id="3" name="Espace réservé du contenu 2">
            <a:extLst>
              <a:ext uri="{FF2B5EF4-FFF2-40B4-BE49-F238E27FC236}">
                <a16:creationId xmlns:a16="http://schemas.microsoft.com/office/drawing/2014/main" id="{15512D4D-0D12-463A-AC26-51A9401D29B7}"/>
              </a:ext>
            </a:extLst>
          </p:cNvPr>
          <p:cNvSpPr>
            <a:spLocks noGrp="1"/>
          </p:cNvSpPr>
          <p:nvPr>
            <p:ph sz="half" idx="1"/>
          </p:nvPr>
        </p:nvSpPr>
        <p:spPr>
          <a:xfrm>
            <a:off x="468313" y="1597025"/>
            <a:ext cx="3743325" cy="3278188"/>
          </a:xfrm>
        </p:spPr>
        <p:txBody>
          <a:bodyPr>
            <a:normAutofit fontScale="92500" lnSpcReduction="10000"/>
          </a:bodyPr>
          <a:lstStyle/>
          <a:p>
            <a:pPr>
              <a:defRPr/>
            </a:pPr>
            <a:r>
              <a:rPr lang="fr-FR" dirty="0">
                <a:solidFill>
                  <a:srgbClr val="FF6600"/>
                </a:solidFill>
              </a:rPr>
              <a:t>Passions et loisirs</a:t>
            </a:r>
          </a:p>
          <a:p>
            <a:pPr>
              <a:defRPr/>
            </a:pPr>
            <a:r>
              <a:rPr lang="fr-FR" dirty="0">
                <a:latin typeface="Helvetica 55 Roman" panose="020B0604020202020204" pitchFamily="34" charset="0"/>
              </a:rPr>
              <a:t>« </a:t>
            </a:r>
            <a:r>
              <a:rPr lang="fr-FR" dirty="0">
                <a:solidFill>
                  <a:srgbClr val="FF6600"/>
                </a:solidFill>
                <a:latin typeface="+mn-lt"/>
              </a:rPr>
              <a:t>L'apparence compte encore plus </a:t>
            </a:r>
            <a:r>
              <a:rPr lang="fr-FR" dirty="0">
                <a:latin typeface="Helvetica 55 Roman" panose="020B0604020202020204" pitchFamily="34" charset="0"/>
              </a:rPr>
              <a:t>quand on est aveugle parce que les gens vous regardent d'une façon différente. Je me sens plus sûre de moi maquillée ».</a:t>
            </a:r>
          </a:p>
          <a:p>
            <a:pPr>
              <a:defRPr/>
            </a:pPr>
            <a:r>
              <a:rPr lang="fr-FR" dirty="0">
                <a:latin typeface="Helvetica 55 Roman" panose="020B0604020202020204" pitchFamily="34" charset="0"/>
              </a:rPr>
              <a:t>Plutôt sportive elle se rend régulièrement à la salle de sport où elle pratique notamment le vélo. La musique fait également partie intégrante de sa vie, elle l’écoute, la joue.</a:t>
            </a:r>
          </a:p>
          <a:p>
            <a:pPr>
              <a:defRPr/>
            </a:pPr>
            <a:endParaRPr lang="fr-FR" dirty="0"/>
          </a:p>
          <a:p>
            <a:pPr>
              <a:defRPr/>
            </a:pPr>
            <a:r>
              <a:rPr lang="fr-FR" dirty="0">
                <a:solidFill>
                  <a:srgbClr val="FF6600"/>
                </a:solidFill>
              </a:rPr>
              <a:t>Attentes &amp; envies</a:t>
            </a:r>
          </a:p>
          <a:p>
            <a:pPr>
              <a:defRPr/>
            </a:pPr>
            <a:r>
              <a:rPr lang="fr-FR" dirty="0">
                <a:solidFill>
                  <a:srgbClr val="FF6600"/>
                </a:solidFill>
                <a:latin typeface="+mn-lt"/>
              </a:rPr>
              <a:t>Retrouver l’autonomie </a:t>
            </a:r>
            <a:r>
              <a:rPr lang="fr-FR" dirty="0">
                <a:latin typeface="Helvetica 55 Roman" panose="020B0604020202020204" pitchFamily="34" charset="0"/>
              </a:rPr>
              <a:t>qu’elle a perdu dans ses déplacements depuis son déménagement.</a:t>
            </a:r>
          </a:p>
          <a:p>
            <a:pPr>
              <a:defRPr/>
            </a:pPr>
            <a:r>
              <a:rPr lang="fr-FR" dirty="0">
                <a:solidFill>
                  <a:srgbClr val="FF6600"/>
                </a:solidFill>
                <a:latin typeface="+mn-lt"/>
              </a:rPr>
              <a:t>Evoluer au sein d’Orange </a:t>
            </a:r>
            <a:r>
              <a:rPr lang="fr-FR" dirty="0">
                <a:latin typeface="Helvetica 55 Roman" panose="020B0604020202020204" pitchFamily="34" charset="0"/>
              </a:rPr>
              <a:t>vers un poste lui permettant de mettre en avant ses compétences en anglais. </a:t>
            </a:r>
          </a:p>
        </p:txBody>
      </p:sp>
      <p:pic>
        <p:nvPicPr>
          <p:cNvPr id="80900" name="Espace réservé du contenu 12">
            <a:extLst>
              <a:ext uri="{FF2B5EF4-FFF2-40B4-BE49-F238E27FC236}">
                <a16:creationId xmlns:a16="http://schemas.microsoft.com/office/drawing/2014/main" id="{0E758E1D-83EC-43A3-BFAE-50EB0CA78F8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707" b="16722"/>
          <a:stretch>
            <a:fillRect/>
          </a:stretch>
        </p:blipFill>
        <p:spPr bwMode="auto">
          <a:xfrm>
            <a:off x="684213" y="531813"/>
            <a:ext cx="1046162"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contenu 6">
            <a:extLst>
              <a:ext uri="{FF2B5EF4-FFF2-40B4-BE49-F238E27FC236}">
                <a16:creationId xmlns:a16="http://schemas.microsoft.com/office/drawing/2014/main" id="{043BC45F-8A83-47A4-BE18-771B55B56B02}"/>
              </a:ext>
            </a:extLst>
          </p:cNvPr>
          <p:cNvSpPr>
            <a:spLocks noGrp="1"/>
          </p:cNvSpPr>
          <p:nvPr>
            <p:ph sz="half" idx="10"/>
          </p:nvPr>
        </p:nvSpPr>
        <p:spPr>
          <a:xfrm>
            <a:off x="4643438" y="627063"/>
            <a:ext cx="4500562" cy="4516437"/>
          </a:xfrm>
          <a:solidFill>
            <a:schemeClr val="tx1"/>
          </a:solidFill>
        </p:spPr>
        <p:txBody>
          <a:bodyPr/>
          <a:lstStyle/>
          <a:p>
            <a:pPr>
              <a:defRPr/>
            </a:pPr>
            <a:endParaRPr lang="fr-FR" sz="1200" dirty="0">
              <a:solidFill>
                <a:srgbClr val="FF6600"/>
              </a:solidFill>
            </a:endParaRPr>
          </a:p>
          <a:p>
            <a:pPr>
              <a:defRPr/>
            </a:pPr>
            <a:r>
              <a:rPr lang="fr-FR" sz="1200" dirty="0">
                <a:solidFill>
                  <a:srgbClr val="FF6600"/>
                </a:solidFill>
              </a:rPr>
              <a:t>Habitudes</a:t>
            </a:r>
          </a:p>
          <a:p>
            <a:pPr>
              <a:defRPr/>
            </a:pPr>
            <a:r>
              <a:rPr lang="fr-FR" sz="1200" dirty="0">
                <a:latin typeface="Helvetica 55 Roman" panose="020B0604020202020204" pitchFamily="34" charset="0"/>
              </a:rPr>
              <a:t>Elle se déplace de préférence à pied avec sa canne blanche  et son GPS.</a:t>
            </a:r>
          </a:p>
          <a:p>
            <a:pPr>
              <a:defRPr/>
            </a:pPr>
            <a:r>
              <a:rPr lang="fr-FR" sz="1200" dirty="0">
                <a:latin typeface="Helvetica 55 Roman" panose="020B0604020202020204" pitchFamily="34" charset="0"/>
              </a:rPr>
              <a:t>Elle aime qu’on lui décrive ce qui l’entoure, y compris les couleurs  qu’elle associe à des températures, des odeurs, un goût ou un son.</a:t>
            </a:r>
          </a:p>
          <a:p>
            <a:pPr>
              <a:defRPr/>
            </a:pPr>
            <a:r>
              <a:rPr lang="fr-FR" sz="1200" dirty="0">
                <a:latin typeface="Helvetica 55 Roman" panose="020B0604020202020204" pitchFamily="34" charset="0"/>
              </a:rPr>
              <a:t>Elle est très active sur les réseaux sociaux, notamment sur Twitter : « Mon heure de coucher dépend de mon activité sur Twitter : il y a des moments où je suis raisonnable et d’autres où je le suis moins. »</a:t>
            </a:r>
          </a:p>
          <a:p>
            <a:pPr>
              <a:defRPr/>
            </a:pPr>
            <a:endParaRPr lang="fr-FR" sz="1200" dirty="0">
              <a:solidFill>
                <a:srgbClr val="FF6600"/>
              </a:solidFill>
            </a:endParaRPr>
          </a:p>
          <a:p>
            <a:pPr>
              <a:defRPr/>
            </a:pPr>
            <a:r>
              <a:rPr lang="fr-FR" sz="1200" dirty="0">
                <a:solidFill>
                  <a:srgbClr val="FF6600"/>
                </a:solidFill>
              </a:rPr>
              <a:t>Frustrations au quotidien</a:t>
            </a:r>
          </a:p>
          <a:p>
            <a:pPr>
              <a:defRPr/>
            </a:pPr>
            <a:r>
              <a:rPr lang="fr-FR" sz="1200" dirty="0">
                <a:latin typeface="Helvetica 55 Roman" panose="020B0604020202020204" pitchFamily="34" charset="0"/>
              </a:rPr>
              <a:t>Ne pas pouvoir écouter de la musique pendant ses déplacements, ses oreilles devant restées attentives aux bruits de la rue pour sa sécurité.</a:t>
            </a:r>
          </a:p>
          <a:p>
            <a:pPr>
              <a:defRPr/>
            </a:pPr>
            <a:r>
              <a:rPr lang="fr-FR" sz="1200" dirty="0">
                <a:latin typeface="Helvetica 55 Roman" panose="020B0604020202020204" pitchFamily="34" charset="0"/>
              </a:rPr>
              <a:t>L’absence  que les sites des restaurants et surtout leurs menus ne soient pas accessibles.</a:t>
            </a:r>
          </a:p>
          <a:p>
            <a:pPr>
              <a:defRPr/>
            </a:pPr>
            <a:r>
              <a:rPr lang="fr-FR" sz="1200" dirty="0">
                <a:latin typeface="Helvetica 55 Roman" panose="020B0604020202020204" pitchFamily="34" charset="0"/>
              </a:rPr>
              <a:t>Assister à un spectacle (une pièce de théâtre, un ballet, un opéra) non audiodécrits .</a:t>
            </a:r>
          </a:p>
        </p:txBody>
      </p:sp>
      <p:grpSp>
        <p:nvGrpSpPr>
          <p:cNvPr id="80902" name="Groupe 4">
            <a:extLst>
              <a:ext uri="{FF2B5EF4-FFF2-40B4-BE49-F238E27FC236}">
                <a16:creationId xmlns:a16="http://schemas.microsoft.com/office/drawing/2014/main" id="{177E2673-137E-4B9C-989A-436D99233B4D}"/>
              </a:ext>
              <a:ext uri="{C183D7F6-B498-43B3-948B-1728B52AA6E4}">
                <adec:decorative xmlns:adec="http://schemas.microsoft.com/office/drawing/2017/decorative" val="1"/>
              </a:ext>
            </a:extLst>
          </p:cNvPr>
          <p:cNvGrpSpPr>
            <a:grpSpLocks/>
          </p:cNvGrpSpPr>
          <p:nvPr/>
        </p:nvGrpSpPr>
        <p:grpSpPr bwMode="auto">
          <a:xfrm>
            <a:off x="2627313" y="781050"/>
            <a:ext cx="792162" cy="711200"/>
            <a:chOff x="3830010" y="1181294"/>
            <a:chExt cx="1017379" cy="1017379"/>
          </a:xfrm>
        </p:grpSpPr>
        <p:sp>
          <p:nvSpPr>
            <p:cNvPr id="23" name="Forme libre 5">
              <a:extLst>
                <a:ext uri="{FF2B5EF4-FFF2-40B4-BE49-F238E27FC236}">
                  <a16:creationId xmlns:a16="http://schemas.microsoft.com/office/drawing/2014/main" id="{F44D59CA-7ED5-436F-B0D2-7361F635DB5C}"/>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80905" name="Image 6">
              <a:extLst>
                <a:ext uri="{FF2B5EF4-FFF2-40B4-BE49-F238E27FC236}">
                  <a16:creationId xmlns:a16="http://schemas.microsoft.com/office/drawing/2014/main" id="{2202A85E-D4A3-4913-B582-CB6D77C56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ZoneTexte 8">
            <a:extLst>
              <a:ext uri="{FF2B5EF4-FFF2-40B4-BE49-F238E27FC236}">
                <a16:creationId xmlns:a16="http://schemas.microsoft.com/office/drawing/2014/main" id="{FFA6E11D-3536-4C5A-BAC7-A60DF084CEB4}"/>
              </a:ext>
            </a:extLst>
          </p:cNvPr>
          <p:cNvSpPr txBox="1"/>
          <p:nvPr/>
        </p:nvSpPr>
        <p:spPr>
          <a:xfrm>
            <a:off x="3780284" y="468359"/>
            <a:ext cx="4752528" cy="430887"/>
          </a:xfrm>
          <a:prstGeom prst="rect">
            <a:avLst/>
          </a:prstGeom>
        </p:spPr>
        <p:txBody>
          <a:bodyPr lIns="0" tIns="0" rIns="0" bIns="0">
            <a:spAutoFit/>
          </a:bodyPr>
          <a:lstStyle/>
          <a:p>
            <a:pPr>
              <a:defRPr/>
            </a:pPr>
            <a:r>
              <a:rPr lang="fr-FR" dirty="0">
                <a:highlight>
                  <a:srgbClr val="FFFF00"/>
                </a:highlight>
              </a:rPr>
              <a:t>Sur toutes ces diapos : mettre texte dans commentaire et extraire un résumer</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2946" name="Image 43">
            <a:extLst>
              <a:ext uri="{FF2B5EF4-FFF2-40B4-BE49-F238E27FC236}">
                <a16:creationId xmlns:a16="http://schemas.microsoft.com/office/drawing/2014/main" id="{CE121DBD-EC49-440C-963E-128A86AB961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ZoneTexte 12">
            <a:extLst>
              <a:ext uri="{FF2B5EF4-FFF2-40B4-BE49-F238E27FC236}">
                <a16:creationId xmlns:a16="http://schemas.microsoft.com/office/drawing/2014/main" id="{BF54F2FF-22E3-44CE-B883-4B5A5BA1C290}"/>
              </a:ext>
              <a:ext uri="{C183D7F6-B498-43B3-948B-1728B52AA6E4}">
                <adec:decorative xmlns:adec="http://schemas.microsoft.com/office/drawing/2017/decorative" val="1"/>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82948" name="ZoneTexte 20">
            <a:extLst>
              <a:ext uri="{FF2B5EF4-FFF2-40B4-BE49-F238E27FC236}">
                <a16:creationId xmlns:a16="http://schemas.microsoft.com/office/drawing/2014/main" id="{57808B33-1B2D-4902-A22D-30AFA225E0E4}"/>
              </a:ext>
              <a:ext uri="{C183D7F6-B498-43B3-948B-1728B52AA6E4}">
                <adec:decorative xmlns:adec="http://schemas.microsoft.com/office/drawing/2017/decorative" val="1"/>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82949" name="ZoneTexte 27">
            <a:extLst>
              <a:ext uri="{FF2B5EF4-FFF2-40B4-BE49-F238E27FC236}">
                <a16:creationId xmlns:a16="http://schemas.microsoft.com/office/drawing/2014/main" id="{186DEBF1-A700-4BBA-BA6D-59ED9F16C3A9}"/>
              </a:ext>
              <a:ext uri="{C183D7F6-B498-43B3-948B-1728B52AA6E4}">
                <adec:decorative xmlns:adec="http://schemas.microsoft.com/office/drawing/2017/decorative" val="1"/>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82950" name="ZoneTexte 36">
            <a:extLst>
              <a:ext uri="{FF2B5EF4-FFF2-40B4-BE49-F238E27FC236}">
                <a16:creationId xmlns:a16="http://schemas.microsoft.com/office/drawing/2014/main" id="{2270A00C-1EC8-4145-94F6-FF12D95BD248}"/>
              </a:ext>
              <a:ext uri="{C183D7F6-B498-43B3-948B-1728B52AA6E4}">
                <adec:decorative xmlns:adec="http://schemas.microsoft.com/office/drawing/2017/decorative" val="1"/>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82951" name="Image 45">
            <a:extLst>
              <a:ext uri="{FF2B5EF4-FFF2-40B4-BE49-F238E27FC236}">
                <a16:creationId xmlns:a16="http://schemas.microsoft.com/office/drawing/2014/main" id="{37C0FE10-CA32-4E5C-A9F5-E5F4358B204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2" name="ZoneTexte 17">
            <a:extLst>
              <a:ext uri="{FF2B5EF4-FFF2-40B4-BE49-F238E27FC236}">
                <a16:creationId xmlns:a16="http://schemas.microsoft.com/office/drawing/2014/main" id="{21E69CED-873D-4002-B332-49D53235D7CC}"/>
              </a:ext>
              <a:ext uri="{C183D7F6-B498-43B3-948B-1728B52AA6E4}">
                <adec:decorative xmlns:adec="http://schemas.microsoft.com/office/drawing/2017/decorative" val="1"/>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82953" name="Image 8">
            <a:extLst>
              <a:ext uri="{FF2B5EF4-FFF2-40B4-BE49-F238E27FC236}">
                <a16:creationId xmlns:a16="http://schemas.microsoft.com/office/drawing/2014/main" id="{2DACB091-812B-4014-A87F-788EBBE86189}"/>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Espace réservé du contenu 6" descr="&quot;&quot;">
            <a:extLst>
              <a:ext uri="{FF2B5EF4-FFF2-40B4-BE49-F238E27FC236}">
                <a16:creationId xmlns:a16="http://schemas.microsoft.com/office/drawing/2014/main" id="{0E137084-9D4B-48CA-A7E0-B45DA511AE68}"/>
              </a:ext>
            </a:extLst>
          </p:cNvPr>
          <p:cNvPicPr>
            <a:picLocks noGrp="1" noChangeAspect="1"/>
          </p:cNvPicPr>
          <p:nvPr>
            <p:ph sz="quarter" idx="12"/>
          </p:nvPr>
        </p:nvPicPr>
        <p:blipFill>
          <a:blip r:embed="rId6"/>
          <a:stretch>
            <a:fillRect/>
          </a:stretch>
        </p:blipFill>
        <p:spPr>
          <a:xfrm>
            <a:off x="-33338" y="5356225"/>
            <a:ext cx="4033838" cy="2049463"/>
          </a:xfrm>
        </p:spPr>
      </p:pic>
      <p:grpSp>
        <p:nvGrpSpPr>
          <p:cNvPr id="82955" name="Groupe 18">
            <a:extLst>
              <a:ext uri="{FF2B5EF4-FFF2-40B4-BE49-F238E27FC236}">
                <a16:creationId xmlns:a16="http://schemas.microsoft.com/office/drawing/2014/main" id="{57D38995-F510-4B76-8280-3223C67EF1D1}"/>
              </a:ext>
              <a:ext uri="{C183D7F6-B498-43B3-948B-1728B52AA6E4}">
                <adec:decorative xmlns:adec="http://schemas.microsoft.com/office/drawing/2017/decorative" val="1"/>
              </a:ext>
            </a:extLst>
          </p:cNvPr>
          <p:cNvGrpSpPr>
            <a:grpSpLocks/>
          </p:cNvGrpSpPr>
          <p:nvPr/>
        </p:nvGrpSpPr>
        <p:grpSpPr bwMode="auto">
          <a:xfrm>
            <a:off x="212725" y="430213"/>
            <a:ext cx="8896350" cy="4381500"/>
            <a:chOff x="0" y="249528"/>
            <a:chExt cx="9144000" cy="4644444"/>
          </a:xfrm>
        </p:grpSpPr>
        <p:pic>
          <p:nvPicPr>
            <p:cNvPr id="82977" name="Image 9">
              <a:extLst>
                <a:ext uri="{FF2B5EF4-FFF2-40B4-BE49-F238E27FC236}">
                  <a16:creationId xmlns:a16="http://schemas.microsoft.com/office/drawing/2014/main" id="{4CE7C708-737F-491C-BC34-2BC8989E2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8" name="Image 16">
              <a:extLst>
                <a:ext uri="{FF2B5EF4-FFF2-40B4-BE49-F238E27FC236}">
                  <a16:creationId xmlns:a16="http://schemas.microsoft.com/office/drawing/2014/main" id="{6434B5BB-CEDC-4B68-A7EC-2BAFD9FF6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re 1" descr="&quot;&quot;">
            <a:extLst>
              <a:ext uri="{FF2B5EF4-FFF2-40B4-BE49-F238E27FC236}">
                <a16:creationId xmlns:a16="http://schemas.microsoft.com/office/drawing/2014/main" id="{ECC0C3F3-A33D-4B8C-BEA9-2F8164CA43C6}"/>
              </a:ext>
            </a:extLst>
          </p:cNvPr>
          <p:cNvSpPr>
            <a:spLocks noGrp="1"/>
          </p:cNvSpPr>
          <p:nvPr>
            <p:ph type="title"/>
          </p:nvPr>
        </p:nvSpPr>
        <p:spPr>
          <a:xfrm>
            <a:off x="395288" y="-20638"/>
            <a:ext cx="7769225" cy="454026"/>
          </a:xfrm>
          <a:solidFill>
            <a:schemeClr val="tx1">
              <a:lumMod val="95000"/>
              <a:lumOff val="5000"/>
            </a:schemeClr>
          </a:solidFill>
        </p:spPr>
        <p:txBody>
          <a:bodyPr/>
          <a:lstStyle/>
          <a:p>
            <a:pPr algn="ctr">
              <a:defRPr/>
            </a:pPr>
            <a:r>
              <a:rPr lang="fr-FR" sz="2400" dirty="0">
                <a:solidFill>
                  <a:srgbClr val="FF6600"/>
                </a:solidFill>
              </a:rPr>
              <a:t>Comprendre difficultés sur poste de travail</a:t>
            </a:r>
          </a:p>
        </p:txBody>
      </p:sp>
      <p:pic>
        <p:nvPicPr>
          <p:cNvPr id="82957" name="Image 33">
            <a:extLst>
              <a:ext uri="{FF2B5EF4-FFF2-40B4-BE49-F238E27FC236}">
                <a16:creationId xmlns:a16="http://schemas.microsoft.com/office/drawing/2014/main" id="{A605B794-4541-4BBA-9894-8E290D621328}"/>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00" y="4791075"/>
            <a:ext cx="90424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e 14">
            <a:extLst>
              <a:ext uri="{FF2B5EF4-FFF2-40B4-BE49-F238E27FC236}">
                <a16:creationId xmlns:a16="http://schemas.microsoft.com/office/drawing/2014/main" id="{B19EC0D2-2A6F-4B3B-9596-BE91609F426C}"/>
              </a:ext>
              <a:ext uri="{C183D7F6-B498-43B3-948B-1728B52AA6E4}">
                <adec:decorative xmlns:adec="http://schemas.microsoft.com/office/drawing/2017/decorative" val="1"/>
              </a:ext>
            </a:extLst>
          </p:cNvPr>
          <p:cNvGrpSpPr>
            <a:grpSpLocks/>
          </p:cNvGrpSpPr>
          <p:nvPr/>
        </p:nvGrpSpPr>
        <p:grpSpPr bwMode="auto">
          <a:xfrm>
            <a:off x="1244600" y="846138"/>
            <a:ext cx="8085138" cy="3944937"/>
            <a:chOff x="1245339" y="846385"/>
            <a:chExt cx="8084398" cy="3944690"/>
          </a:xfrm>
        </p:grpSpPr>
        <p:sp>
          <p:nvSpPr>
            <p:cNvPr id="82972" name="ZoneTexte 28">
              <a:extLst>
                <a:ext uri="{FF2B5EF4-FFF2-40B4-BE49-F238E27FC236}">
                  <a16:creationId xmlns:a16="http://schemas.microsoft.com/office/drawing/2014/main" id="{6D6A802D-44EC-4E8B-8CCD-EAAF08A5BC08}"/>
                </a:ext>
                <a:ext uri="{C183D7F6-B498-43B3-948B-1728B52AA6E4}">
                  <adec:decorative xmlns:adec="http://schemas.microsoft.com/office/drawing/2017/decorative" val="1"/>
                </a:ext>
              </a:extLst>
            </p:cNvPr>
            <p:cNvSpPr txBox="1">
              <a:spLocks noChangeArrowheads="1"/>
            </p:cNvSpPr>
            <p:nvPr/>
          </p:nvSpPr>
          <p:spPr bwMode="auto">
            <a:xfrm rot="5400000">
              <a:off x="6222206" y="3828257"/>
              <a:ext cx="5762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6000">
                  <a:solidFill>
                    <a:srgbClr val="FF0000"/>
                  </a:solidFill>
                  <a:latin typeface="Helvetica 55 Roman" panose="020B0604020202020204" pitchFamily="34" charset="0"/>
                </a:rPr>
                <a:t>X</a:t>
              </a:r>
            </a:p>
          </p:txBody>
        </p:sp>
        <p:sp>
          <p:nvSpPr>
            <p:cNvPr id="82973" name="ZoneTexte 29">
              <a:extLst>
                <a:ext uri="{FF2B5EF4-FFF2-40B4-BE49-F238E27FC236}">
                  <a16:creationId xmlns:a16="http://schemas.microsoft.com/office/drawing/2014/main" id="{3F1C7DE7-989A-4528-BC29-66775E658A00}"/>
                </a:ext>
                <a:ext uri="{C183D7F6-B498-43B3-948B-1728B52AA6E4}">
                  <adec:decorative xmlns:adec="http://schemas.microsoft.com/office/drawing/2017/decorative" val="1"/>
                </a:ext>
              </a:extLst>
            </p:cNvPr>
            <p:cNvSpPr txBox="1">
              <a:spLocks noChangeArrowheads="1"/>
            </p:cNvSpPr>
            <p:nvPr/>
          </p:nvSpPr>
          <p:spPr bwMode="auto">
            <a:xfrm rot="5400000">
              <a:off x="7810500" y="3271837"/>
              <a:ext cx="109855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12000">
                  <a:solidFill>
                    <a:srgbClr val="FF0000"/>
                  </a:solidFill>
                  <a:latin typeface="Helvetica 55 Roman" panose="020B0604020202020204" pitchFamily="34" charset="0"/>
                </a:rPr>
                <a:t>X</a:t>
              </a:r>
            </a:p>
          </p:txBody>
        </p:sp>
        <p:sp>
          <p:nvSpPr>
            <p:cNvPr id="82974" name="ZoneTexte 30">
              <a:extLst>
                <a:ext uri="{FF2B5EF4-FFF2-40B4-BE49-F238E27FC236}">
                  <a16:creationId xmlns:a16="http://schemas.microsoft.com/office/drawing/2014/main" id="{F050D4DE-4FDC-48D7-9C92-17E72C5FF5A2}"/>
                </a:ext>
              </a:extLst>
            </p:cNvPr>
            <p:cNvSpPr txBox="1">
              <a:spLocks noChangeArrowheads="1"/>
            </p:cNvSpPr>
            <p:nvPr/>
          </p:nvSpPr>
          <p:spPr bwMode="auto">
            <a:xfrm rot="-5400000">
              <a:off x="3793635" y="243588"/>
              <a:ext cx="1710405" cy="2916000"/>
            </a:xfrm>
            <a:prstGeom prst="rect">
              <a:avLst/>
            </a:prstGeom>
            <a:solidFill>
              <a:srgbClr val="000000">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p>
              <a:pPr algn="ctr"/>
              <a:r>
                <a:rPr lang="fr-FR" altLang="fr-FR" sz="200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82975" name="ZoneTexte 28">
              <a:extLst>
                <a:ext uri="{FF2B5EF4-FFF2-40B4-BE49-F238E27FC236}">
                  <a16:creationId xmlns:a16="http://schemas.microsoft.com/office/drawing/2014/main" id="{5866CD6A-1103-44A3-BB62-D814F468F26E}"/>
                </a:ext>
                <a:ext uri="{C183D7F6-B498-43B3-948B-1728B52AA6E4}">
                  <adec:decorative xmlns:adec="http://schemas.microsoft.com/office/drawing/2017/decorative" val="1"/>
                </a:ext>
              </a:extLst>
            </p:cNvPr>
            <p:cNvSpPr txBox="1">
              <a:spLocks noChangeArrowheads="1"/>
            </p:cNvSpPr>
            <p:nvPr/>
          </p:nvSpPr>
          <p:spPr bwMode="auto">
            <a:xfrm rot="5400000">
              <a:off x="1567656" y="2497932"/>
              <a:ext cx="5762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6000">
                  <a:solidFill>
                    <a:srgbClr val="FF0000"/>
                  </a:solidFill>
                  <a:latin typeface="Helvetica 55 Roman" panose="020B0604020202020204" pitchFamily="34" charset="0"/>
                </a:rPr>
                <a:t>X</a:t>
              </a:r>
            </a:p>
          </p:txBody>
        </p:sp>
        <p:sp>
          <p:nvSpPr>
            <p:cNvPr id="82976" name="ZoneTexte 29">
              <a:extLst>
                <a:ext uri="{FF2B5EF4-FFF2-40B4-BE49-F238E27FC236}">
                  <a16:creationId xmlns:a16="http://schemas.microsoft.com/office/drawing/2014/main" id="{4E7E9640-A5E9-4713-9543-35B9CA0EB6A4}"/>
                </a:ext>
                <a:ext uri="{C183D7F6-B498-43B3-948B-1728B52AA6E4}">
                  <adec:decorative xmlns:adec="http://schemas.microsoft.com/office/drawing/2017/decorative" val="1"/>
                </a:ext>
              </a:extLst>
            </p:cNvPr>
            <p:cNvSpPr txBox="1">
              <a:spLocks noChangeArrowheads="1"/>
            </p:cNvSpPr>
            <p:nvPr/>
          </p:nvSpPr>
          <p:spPr bwMode="auto">
            <a:xfrm rot="5400000">
              <a:off x="1461339" y="4071075"/>
              <a:ext cx="504000" cy="93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r>
                <a:rPr lang="fr-FR" altLang="fr-FR" sz="6000">
                  <a:solidFill>
                    <a:srgbClr val="FF0000"/>
                  </a:solidFill>
                  <a:latin typeface="Helvetica 55 Roman" panose="020B0604020202020204" pitchFamily="34" charset="0"/>
                </a:rPr>
                <a:t>X</a:t>
              </a:r>
            </a:p>
          </p:txBody>
        </p:sp>
      </p:grpSp>
      <p:grpSp>
        <p:nvGrpSpPr>
          <p:cNvPr id="16" name="Groupe 15">
            <a:extLst>
              <a:ext uri="{FF2B5EF4-FFF2-40B4-BE49-F238E27FC236}">
                <a16:creationId xmlns:a16="http://schemas.microsoft.com/office/drawing/2014/main" id="{206EA5C9-E20B-4D8C-90EC-EABF5F348D97}"/>
              </a:ext>
              <a:ext uri="{C183D7F6-B498-43B3-948B-1728B52AA6E4}">
                <adec:decorative xmlns:adec="http://schemas.microsoft.com/office/drawing/2017/decorative" val="1"/>
              </a:ext>
            </a:extLst>
          </p:cNvPr>
          <p:cNvGrpSpPr>
            <a:grpSpLocks/>
          </p:cNvGrpSpPr>
          <p:nvPr/>
        </p:nvGrpSpPr>
        <p:grpSpPr bwMode="auto">
          <a:xfrm>
            <a:off x="130175" y="814388"/>
            <a:ext cx="8669338" cy="4203700"/>
            <a:chOff x="130777" y="814281"/>
            <a:chExt cx="8668337" cy="4203651"/>
          </a:xfrm>
        </p:grpSpPr>
        <p:pic>
          <p:nvPicPr>
            <p:cNvPr id="4" name="Image 3" descr="&quot;&quot;">
              <a:extLst>
                <a:ext uri="{FF2B5EF4-FFF2-40B4-BE49-F238E27FC236}">
                  <a16:creationId xmlns:a16="http://schemas.microsoft.com/office/drawing/2014/main" id="{D33FDD29-D388-4C0B-9D65-8C62ED0040AA}"/>
                </a:ext>
              </a:extLst>
            </p:cNvPr>
            <p:cNvPicPr>
              <a:picLocks noChangeAspect="1"/>
            </p:cNvPicPr>
            <p:nvPr/>
          </p:nvPicPr>
          <p:blipFill rotWithShape="1">
            <a:blip r:embed="rId10"/>
            <a:srcRect l="19667" r="18815"/>
            <a:stretch/>
          </p:blipFill>
          <p:spPr>
            <a:xfrm>
              <a:off x="5885919" y="814281"/>
              <a:ext cx="870068" cy="606395"/>
            </a:xfrm>
            <a:prstGeom prst="rect">
              <a:avLst/>
            </a:prstGeom>
            <a:effectLst>
              <a:glow rad="228600">
                <a:schemeClr val="accent3">
                  <a:satMod val="175000"/>
                  <a:alpha val="40000"/>
                </a:schemeClr>
              </a:glow>
            </a:effectLst>
          </p:spPr>
        </p:pic>
        <p:pic>
          <p:nvPicPr>
            <p:cNvPr id="32" name="Image 31" descr="&quot;&quot;">
              <a:extLst>
                <a:ext uri="{FF2B5EF4-FFF2-40B4-BE49-F238E27FC236}">
                  <a16:creationId xmlns:a16="http://schemas.microsoft.com/office/drawing/2014/main" id="{9351C459-B2EF-427B-8354-7B4598D85F86}"/>
                </a:ext>
              </a:extLst>
            </p:cNvPr>
            <p:cNvPicPr>
              <a:picLocks noChangeAspect="1"/>
            </p:cNvPicPr>
            <p:nvPr/>
          </p:nvPicPr>
          <p:blipFill>
            <a:blip r:embed="rId5"/>
            <a:stretch>
              <a:fillRect/>
            </a:stretch>
          </p:blipFill>
          <p:spPr>
            <a:xfrm>
              <a:off x="2444414" y="2336696"/>
              <a:ext cx="471402" cy="1243166"/>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pic>
          <p:nvPicPr>
            <p:cNvPr id="47122" name="Image 23" descr="&quot;&quot;">
              <a:extLst>
                <a:ext uri="{FF2B5EF4-FFF2-40B4-BE49-F238E27FC236}">
                  <a16:creationId xmlns:a16="http://schemas.microsoft.com/office/drawing/2014/main" id="{F688FB35-77AB-4219-AF53-C644D56C6561}"/>
                </a:ext>
              </a:extLst>
            </p:cNvPr>
            <p:cNvPicPr>
              <a:picLocks noChangeAspect="1" noChangeArrowheads="1"/>
            </p:cNvPicPr>
            <p:nvPr/>
          </p:nvPicPr>
          <p:blipFill>
            <a:blip r:embed="rId11"/>
            <a:srcRect t="4433"/>
            <a:stretch>
              <a:fillRect/>
            </a:stretch>
          </p:blipFill>
          <p:spPr bwMode="auto">
            <a:xfrm>
              <a:off x="3525472" y="4651025"/>
              <a:ext cx="1910624" cy="366907"/>
            </a:xfrm>
            <a:prstGeom prst="rect">
              <a:avLst/>
            </a:prstGeom>
            <a:noFill/>
            <a:ln w="38100">
              <a:noFill/>
              <a:miter lim="800000"/>
              <a:headEnd/>
              <a:tailEnd/>
            </a:ln>
            <a:effectLst>
              <a:glow rad="228600">
                <a:schemeClr val="accent3">
                  <a:satMod val="175000"/>
                  <a:alpha val="40000"/>
                </a:schemeClr>
              </a:glow>
            </a:effectLst>
          </p:spPr>
        </p:pic>
        <p:pic>
          <p:nvPicPr>
            <p:cNvPr id="22" name="Image 21" descr="&quot;&quot;">
              <a:extLst>
                <a:ext uri="{FF2B5EF4-FFF2-40B4-BE49-F238E27FC236}">
                  <a16:creationId xmlns:a16="http://schemas.microsoft.com/office/drawing/2014/main" id="{43EECB20-0919-43E9-B1E4-D2B3E6BAA1A6}"/>
                </a:ext>
              </a:extLst>
            </p:cNvPr>
            <p:cNvPicPr>
              <a:picLocks noChangeAspect="1"/>
            </p:cNvPicPr>
            <p:nvPr/>
          </p:nvPicPr>
          <p:blipFill>
            <a:blip r:embed="rId5"/>
            <a:stretch>
              <a:fillRect/>
            </a:stretch>
          </p:blipFill>
          <p:spPr>
            <a:xfrm>
              <a:off x="8327712" y="2211710"/>
              <a:ext cx="471402" cy="1243166"/>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pic>
          <p:nvPicPr>
            <p:cNvPr id="13" name="Image 12">
              <a:extLst>
                <a:ext uri="{FF2B5EF4-FFF2-40B4-BE49-F238E27FC236}">
                  <a16:creationId xmlns:a16="http://schemas.microsoft.com/office/drawing/2014/main" id="{2DA77F43-77ED-40F1-ABC2-01BD6E1C38E6}"/>
                </a:ext>
              </a:extLst>
            </p:cNvPr>
            <p:cNvPicPr>
              <a:picLocks noChangeAspect="1"/>
            </p:cNvPicPr>
            <p:nvPr/>
          </p:nvPicPr>
          <p:blipFill rotWithShape="1">
            <a:blip r:embed="rId12"/>
            <a:srcRect l="12924" t="8364" r="33166" b="16455"/>
            <a:stretch/>
          </p:blipFill>
          <p:spPr>
            <a:xfrm>
              <a:off x="130777" y="3500789"/>
              <a:ext cx="1061067" cy="1479707"/>
            </a:xfrm>
            <a:prstGeom prst="rect">
              <a:avLst/>
            </a:prstGeom>
            <a:effectLst>
              <a:glow rad="228600">
                <a:schemeClr val="accent3">
                  <a:satMod val="175000"/>
                  <a:alpha val="40000"/>
                </a:schemeClr>
              </a:glow>
            </a:effectLst>
          </p:spPr>
        </p:pic>
      </p:grpSp>
      <p:grpSp>
        <p:nvGrpSpPr>
          <p:cNvPr id="82960" name="Groupe 4">
            <a:extLst>
              <a:ext uri="{FF2B5EF4-FFF2-40B4-BE49-F238E27FC236}">
                <a16:creationId xmlns:a16="http://schemas.microsoft.com/office/drawing/2014/main" id="{340E05C4-FA24-4452-BC36-F83AC189332E}"/>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35" name="Forme libre 5">
              <a:extLst>
                <a:ext uri="{FF2B5EF4-FFF2-40B4-BE49-F238E27FC236}">
                  <a16:creationId xmlns:a16="http://schemas.microsoft.com/office/drawing/2014/main" id="{0138758B-D3D4-465B-A08F-4553EC345581}"/>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82966" name="Image 6">
              <a:extLst>
                <a:ext uri="{FF2B5EF4-FFF2-40B4-BE49-F238E27FC236}">
                  <a16:creationId xmlns:a16="http://schemas.microsoft.com/office/drawing/2014/main" id="{9EF092CE-07F2-4D86-8736-AB2D7254B1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961" name="Groupe 5">
            <a:extLst>
              <a:ext uri="{FF2B5EF4-FFF2-40B4-BE49-F238E27FC236}">
                <a16:creationId xmlns:a16="http://schemas.microsoft.com/office/drawing/2014/main" id="{6CBB26E5-6ABB-44AC-9677-AF3000E1BFBE}"/>
              </a:ext>
            </a:extLst>
          </p:cNvPr>
          <p:cNvGrpSpPr>
            <a:grpSpLocks/>
          </p:cNvGrpSpPr>
          <p:nvPr/>
        </p:nvGrpSpPr>
        <p:grpSpPr bwMode="auto">
          <a:xfrm>
            <a:off x="3592513" y="3651250"/>
            <a:ext cx="735012" cy="523875"/>
            <a:chOff x="3434504" y="3578623"/>
            <a:chExt cx="917575" cy="677863"/>
          </a:xfrm>
        </p:grpSpPr>
        <p:cxnSp>
          <p:nvCxnSpPr>
            <p:cNvPr id="31" name="Connecteur droit 30">
              <a:extLst>
                <a:ext uri="{FF2B5EF4-FFF2-40B4-BE49-F238E27FC236}">
                  <a16:creationId xmlns:a16="http://schemas.microsoft.com/office/drawing/2014/main" id="{A599F8A1-D604-4C7A-B76D-B25A400E0A3C}"/>
                </a:ext>
              </a:extLst>
            </p:cNvPr>
            <p:cNvCxnSpPr>
              <a:cxnSpLocks/>
            </p:cNvCxnSpPr>
            <p:nvPr/>
          </p:nvCxnSpPr>
          <p:spPr bwMode="auto">
            <a:xfrm flipH="1">
              <a:off x="3438468" y="3593003"/>
              <a:ext cx="913611" cy="62856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ED8AA17B-42EE-4743-BDFD-4D3529A04361}"/>
                </a:ext>
              </a:extLst>
            </p:cNvPr>
            <p:cNvCxnSpPr>
              <a:cxnSpLocks/>
            </p:cNvCxnSpPr>
            <p:nvPr/>
          </p:nvCxnSpPr>
          <p:spPr bwMode="auto">
            <a:xfrm flipH="1" flipV="1">
              <a:off x="3434504" y="3578623"/>
              <a:ext cx="913611" cy="677863"/>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4" name="ZoneTexte 33">
            <a:extLst>
              <a:ext uri="{FF2B5EF4-FFF2-40B4-BE49-F238E27FC236}">
                <a16:creationId xmlns:a16="http://schemas.microsoft.com/office/drawing/2014/main" id="{46D4C26E-B59B-4EF9-883B-1B4BD86861F7}"/>
              </a:ext>
            </a:extLst>
          </p:cNvPr>
          <p:cNvSpPr txBox="1"/>
          <p:nvPr/>
        </p:nvSpPr>
        <p:spPr>
          <a:xfrm>
            <a:off x="3780284" y="468359"/>
            <a:ext cx="4752528" cy="646331"/>
          </a:xfrm>
          <a:prstGeom prst="rect">
            <a:avLst/>
          </a:prstGeom>
        </p:spPr>
        <p:txBody>
          <a:bodyPr lIns="0" tIns="0" rIns="0" bIns="0">
            <a:spAutoFit/>
          </a:bodyPr>
          <a:lstStyle/>
          <a:p>
            <a:pPr>
              <a:defRPr/>
            </a:pPr>
            <a:r>
              <a:rPr lang="fr-FR" dirty="0">
                <a:highlight>
                  <a:srgbClr val="FFFF00"/>
                </a:highlight>
              </a:rPr>
              <a:t>Mieux animer les deux diapos  : 1 le poste de travail sans avec les croix – diapo 2 les outils et diapo 3 c’est la diapo 1  avec animation : idem sur les autres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0fd420e2f369681ff7d579defce5493287913"/>
</p:tagLst>
</file>

<file path=ppt/tags/tag2.xml><?xml version="1.0" encoding="utf-8"?>
<p:tagLst xmlns:a="http://schemas.openxmlformats.org/drawingml/2006/main" xmlns:r="http://schemas.openxmlformats.org/officeDocument/2006/relationships" xmlns:p="http://schemas.openxmlformats.org/presentationml/2006/main">
  <p:tag name="OFFISYNC_SLIDE_GUID" val="9018b31a-17d5-49ed-a325-639938bf0954"/>
</p:tagLst>
</file>

<file path=ppt/theme/theme1.xml><?xml version="1.0" encoding="utf-8"?>
<a:theme xmlns:a="http://schemas.openxmlformats.org/drawingml/2006/main" name="1_tmp_AvirerORA_template_EN_beta_v4">
  <a:themeElements>
    <a:clrScheme name="Personnalisé 1">
      <a:dk1>
        <a:srgbClr val="FFFFFF"/>
      </a:dk1>
      <a:lt1>
        <a:srgbClr val="000000"/>
      </a:lt1>
      <a:dk2>
        <a:srgbClr val="FF6600"/>
      </a:dk2>
      <a:lt2>
        <a:srgbClr val="8E908F"/>
      </a:lt2>
      <a:accent1>
        <a:srgbClr val="FF822D"/>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2.xml><?xml version="1.0" encoding="utf-8"?>
<a:theme xmlns:a="http://schemas.openxmlformats.org/drawingml/2006/main" name="templateAccessible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3.xml><?xml version="1.0" encoding="utf-8"?>
<a:theme xmlns:a="http://schemas.openxmlformats.org/drawingml/2006/main" name="OFR_template_restricted">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53850</TotalTime>
  <Words>6270</Words>
  <Application>Microsoft Office PowerPoint</Application>
  <PresentationFormat>Affichage à l'écran (16:9)</PresentationFormat>
  <Paragraphs>497</Paragraphs>
  <Slides>39</Slides>
  <Notes>34</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39</vt:i4>
      </vt:variant>
    </vt:vector>
  </HeadingPairs>
  <TitlesOfParts>
    <vt:vector size="51" baseType="lpstr">
      <vt:lpstr>Accessible DfA</vt:lpstr>
      <vt:lpstr>Arial</vt:lpstr>
      <vt:lpstr>Calibri</vt:lpstr>
      <vt:lpstr>Ebrima</vt:lpstr>
      <vt:lpstr>Helvetica 55 Roman</vt:lpstr>
      <vt:lpstr>Helvetica 75</vt:lpstr>
      <vt:lpstr>Helvetica 75 Bold</vt:lpstr>
      <vt:lpstr>HelvNeueOrange</vt:lpstr>
      <vt:lpstr>Wingdings</vt:lpstr>
      <vt:lpstr>1_tmp_AvirerORA_template_EN_beta_v4</vt:lpstr>
      <vt:lpstr>templateAccessibleV2</vt:lpstr>
      <vt:lpstr>OFR_template_restricted</vt:lpstr>
      <vt:lpstr>Expérience utilisateurs hors normes « Les persona »</vt:lpstr>
      <vt:lpstr>Présentation PowerPoint</vt:lpstr>
      <vt:lpstr>Un parcours pour comprendre chaque handicap  </vt:lpstr>
      <vt:lpstr>À garder en tête sur situations de handicap numériques</vt:lpstr>
      <vt:lpstr>Handicap &gt; Aveugle</vt:lpstr>
      <vt:lpstr>Sur ce handicap, aveugle</vt:lpstr>
      <vt:lpstr>Présentation PowerPoint</vt:lpstr>
      <vt:lpstr>Angélique, aveugle de naissance</vt:lpstr>
      <vt:lpstr>Comprendre difficultés sur poste de travail</vt:lpstr>
      <vt:lpstr>Logiciels d’aides techniques - Utilisateur aveugle ou très malvoyant</vt:lpstr>
      <vt:lpstr>Présentation PowerPoint</vt:lpstr>
      <vt:lpstr>Préconisé pour l’accessibilité aux aveugles et quasi-aveugles</vt:lpstr>
      <vt:lpstr>Préconisé pour l’accessibilité aux aveugles et quasi-aveugles</vt:lpstr>
      <vt:lpstr>Handicap de Malvoyance</vt:lpstr>
      <vt:lpstr>Sur ce handicap de malvoyance</vt:lpstr>
      <vt:lpstr>Malvoyance ce que cela entraine au niveau fonctionnel</vt:lpstr>
      <vt:lpstr>Simulation malvoyance page web de l’Université de Paris</vt:lpstr>
      <vt:lpstr>Simulation atteinte acuité visuelle générale (flou)</vt:lpstr>
      <vt:lpstr>Simulation atteinte vision centrale (*) </vt:lpstr>
      <vt:lpstr>Simulation atteinte vision périphérique</vt:lpstr>
      <vt:lpstr>Simulation atteinte vision périphérique</vt:lpstr>
      <vt:lpstr>Simulation troubles associés</vt:lpstr>
      <vt:lpstr>Principaux impacts portent sur :</vt:lpstr>
      <vt:lpstr>Présentation PowerPoint</vt:lpstr>
      <vt:lpstr>Marvin, malvoyant</vt:lpstr>
      <vt:lpstr>Comprendre difficultés sur poste de travail</vt:lpstr>
      <vt:lpstr>Exemples d’aides techniques pour malvoyants</vt:lpstr>
      <vt:lpstr>Présentation PowerPoint</vt:lpstr>
      <vt:lpstr>Préconisé pour l’accessibilité aux malvoyants</vt:lpstr>
      <vt:lpstr>Handicap trouble DYS  et TDAH</vt:lpstr>
      <vt:lpstr>Sur ce handicap des troubles DYS  dont 3 DYS sur le numérique</vt:lpstr>
      <vt:lpstr>Sur ce handicap TDAH (Troubles du Déficit de l’Attention avec ou sans Hyperactivité)</vt:lpstr>
      <vt:lpstr>Présentation PowerPoint</vt:lpstr>
      <vt:lpstr>Diane, dyslexique</vt:lpstr>
      <vt:lpstr>Présentation PowerPoint</vt:lpstr>
      <vt:lpstr>Comprendre difficultés sur poste de travail</vt:lpstr>
      <vt:lpstr>Exemples d’aides techniques sur troubles DYS</vt:lpstr>
      <vt:lpstr>Préconisé pour l’accessibilité aux malvoyants</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COPIN Patrice COMM/MARQ</dc:creator>
  <cp:lastModifiedBy>LOUBET Patricia DTSI/DISU</cp:lastModifiedBy>
  <cp:revision>509</cp:revision>
  <cp:lastPrinted>2020-12-11T18:02:53Z</cp:lastPrinted>
  <dcterms:created xsi:type="dcterms:W3CDTF">2015-03-13T15:47:50Z</dcterms:created>
  <dcterms:modified xsi:type="dcterms:W3CDTF">2022-10-13T11:54:55Z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2022-10-13T11:54:55Z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007d8b03-4115-432c-a97c-4fb065b86216</vt:lpwstr>
  </property>
  <property fmtid="{D5CDD505-2E9C-101B-9397-08002B2CF9AE}" pid="8" name="MSIP_Label_e6c818a6-e1a0-4a6e-a969-20d857c5dc62_ContentBits">
    <vt:lpwstr>2</vt:lpwstr>
  </property>
</Properties>
</file>